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1_2CDF08CE.xml" ContentType="application/vnd.ms-powerpoint.comments+xml"/>
  <Override PartName="/ppt/notesSlides/notesSlide2.xml" ContentType="application/vnd.openxmlformats-officedocument.presentationml.notesSlide+xml"/>
  <Override PartName="/ppt/comments/modernComment_115_DEF03C51.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9"/>
  </p:notesMasterIdLst>
  <p:handoutMasterIdLst>
    <p:handoutMasterId r:id="rId20"/>
  </p:handoutMasterIdLst>
  <p:sldIdLst>
    <p:sldId id="257" r:id="rId5"/>
    <p:sldId id="277" r:id="rId6"/>
    <p:sldId id="394" r:id="rId7"/>
    <p:sldId id="400" r:id="rId8"/>
    <p:sldId id="399" r:id="rId9"/>
    <p:sldId id="398" r:id="rId10"/>
    <p:sldId id="397" r:id="rId11"/>
    <p:sldId id="401" r:id="rId12"/>
    <p:sldId id="403" r:id="rId13"/>
    <p:sldId id="407" r:id="rId14"/>
    <p:sldId id="404" r:id="rId15"/>
    <p:sldId id="405" r:id="rId16"/>
    <p:sldId id="406" r:id="rId17"/>
    <p:sldId id="3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402D8B-8E61-190A-C3E5-FD8267BA5B21}" name="Doumbia, Moussa" initials="DM" userId="Doumbia, Mouss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0475" autoAdjust="0"/>
  </p:normalViewPr>
  <p:slideViewPr>
    <p:cSldViewPr snapToGrid="0">
      <p:cViewPr>
        <p:scale>
          <a:sx n="60" d="100"/>
          <a:sy n="60" d="100"/>
        </p:scale>
        <p:origin x="76" y="40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p:scale>
          <a:sx n="82" d="100"/>
          <a:sy n="82" d="100"/>
        </p:scale>
        <p:origin x="1760"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modernComment_101_2CDF08CE.xml><?xml version="1.0" encoding="utf-8"?>
<p188:cmLst xmlns:a="http://schemas.openxmlformats.org/drawingml/2006/main" xmlns:r="http://schemas.openxmlformats.org/officeDocument/2006/relationships" xmlns:p188="http://schemas.microsoft.com/office/powerpoint/2018/8/main">
  <p188:cm id="{B52E5DF6-8BEF-449F-BA9A-E331E6600424}" authorId="{89402D8B-8E61-190A-C3E5-FD8267BA5B21}" created="2022-09-27T21:16:13.971">
    <pc:sldMkLst xmlns:pc="http://schemas.microsoft.com/office/powerpoint/2013/main/command">
      <pc:docMk/>
      <pc:sldMk cId="752814286" sldId="257"/>
    </pc:sldMkLst>
    <p188:txBody>
      <a:bodyPr/>
      <a:lstStyle/>
      <a:p>
        <a:r>
          <a:rPr lang="en-US"/>
          <a:t>In this lecture we are going introduce the logistic model</a:t>
        </a:r>
      </a:p>
    </p188:txBody>
  </p188:cm>
</p188:cmLst>
</file>

<file path=ppt/comments/modernComment_115_DEF03C51.xml><?xml version="1.0" encoding="utf-8"?>
<p188:cmLst xmlns:a="http://schemas.openxmlformats.org/drawingml/2006/main" xmlns:r="http://schemas.openxmlformats.org/officeDocument/2006/relationships" xmlns:p188="http://schemas.microsoft.com/office/powerpoint/2018/8/main">
  <p188:cm id="{F0930838-FC31-4141-ADB5-D1FC23B0FEA9}" authorId="{89402D8B-8E61-190A-C3E5-FD8267BA5B21}" created="2022-09-27T21:21:41.076">
    <pc:sldMkLst xmlns:pc="http://schemas.microsoft.com/office/powerpoint/2013/main/command">
      <pc:docMk/>
      <pc:sldMk cId="3740286033" sldId="277"/>
    </pc:sldMkLst>
    <p188:txBody>
      <a:bodyPr/>
      <a:lstStyle/>
      <a:p>
        <a:r>
          <a:rPr lang="en-US"/>
          <a:t>In this video</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9/23/2022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203947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45707D"/>
                </a:solidFill>
                <a:effectLst/>
                <a:latin typeface="Verdana" panose="020B0604030504040204" pitchFamily="34" charset="0"/>
              </a:rPr>
              <a:t>Welcome to introduction to Logistic Model lecture. In this lecture, we discuss classification problems, how to logistic regression to solve them to how and  to interpret the results of the  logistic regression through the confusion matrix.</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1340539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learn about Logistic Regression as a method for classification. In machine learning as statistics, classification is a problem of identifying to which of a set of categories a new observation belongs to based off training data</a:t>
            </a:r>
          </a:p>
          <a:p>
            <a:r>
              <a:rPr lang="en-US" dirty="0"/>
              <a:t>Some examples of classification problems include trying to detect spam versus ham emails, </a:t>
            </a:r>
          </a:p>
          <a:p>
            <a:r>
              <a:rPr lang="en-US" dirty="0"/>
              <a:t>Tying to detect whether someone is going to default on their loan or not, even trying to diagnose a disease for example. These above examples are all examples of a binary classification, meaning we have two classes.</a:t>
            </a:r>
          </a:p>
          <a:p>
            <a:r>
              <a:rPr lang="en-US" dirty="0"/>
              <a:t>Logistic regression allows us to solve classification problems, where we are trying to predict discreate categories.</a:t>
            </a:r>
          </a:p>
          <a:p>
            <a:r>
              <a:rPr lang="en-US" dirty="0"/>
              <a:t>The convention for binary classification is to have two classes zero and one.</a:t>
            </a:r>
          </a:p>
        </p:txBody>
      </p:sp>
      <p:sp>
        <p:nvSpPr>
          <p:cNvPr id="4" name="Slide Number Placeholder 3"/>
          <p:cNvSpPr>
            <a:spLocks noGrp="1"/>
          </p:cNvSpPr>
          <p:nvPr>
            <p:ph type="sldNum" sz="quarter" idx="5"/>
          </p:nvPr>
        </p:nvSpPr>
        <p:spPr/>
        <p:txBody>
          <a:bodyPr/>
          <a:lstStyle/>
          <a:p>
            <a:fld id="{E7CCE34D-CFF1-4FFE-815B-D050E7ED2DFD}" type="slidenum">
              <a:rPr lang="en-US" smtClean="0"/>
              <a:t>3</a:t>
            </a:fld>
            <a:endParaRPr lang="en-US"/>
          </a:p>
        </p:txBody>
      </p:sp>
    </p:spTree>
    <p:extLst>
      <p:ext uri="{BB962C8B-B14F-4D97-AF65-F5344CB8AC3E}">
        <p14:creationId xmlns:p14="http://schemas.microsoft.com/office/powerpoint/2010/main" val="3602759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can’t use our normal linear regression model on binary groups. It won’t lead to a good fit. For example, if we look at this plot. We have Y axis which the probability of belonging to a group.</a:t>
            </a:r>
          </a:p>
          <a:p>
            <a:r>
              <a:rPr lang="en-US" dirty="0"/>
              <a:t>Let’s go head and imagine that this example plot is trying to predict likelihood of paying back a loan.</a:t>
            </a:r>
          </a:p>
          <a:p>
            <a:r>
              <a:rPr lang="en-US" dirty="0"/>
              <a:t>We will go head and label o percent probability as defaulting on their loan, meaning they have 0% probability of being able to pay back their loan. And at the top, we have 1 as 100% probability of being able to pay back their loan.</a:t>
            </a:r>
          </a:p>
          <a:p>
            <a:r>
              <a:rPr lang="en-US" dirty="0"/>
              <a:t>Instead, we can transform our linear regression to a logistic regression curve. Logistic regression curve can only go between zero and one and that is going to be the key to understand classification using a logistic regression curve the sigmoid, also known as logistic function is going to be the key to understanding using logistic regression to perform a classification.</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23218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can transform our linear regression to a logistic regression curve. Logistic regression curve can only go between zero and one and that is going to be the key to understand classification using a logistic regression curve the sigmoid, also known as logistic function is going to be the key to understanding using logistic regression to perform a classification.</a:t>
            </a:r>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1500568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can transform our linear regression to a logistic regression curve. Logistic regression curve can only go between zero and one and that is going to be the key to understand classification using a logistic regression curve the sigmoid, also known as logistic function is going to be the key to understanding using logistic regression to perform a classification.</a:t>
            </a:r>
          </a:p>
          <a:p>
            <a:r>
              <a:rPr lang="en-US" dirty="0"/>
              <a:t>The key secret to this function is that it can take in any value and its output is going to be between 0 and 1. We look at the equation here on this plot, we have the sigmoid function plotted out on the z axis  is going to be the bottom line. Again, if you look at this function, it does not matter what value to put in for z, the output is going to be between 0 and 1. This means we can our linear reg function and place it into our sigmoid function.</a:t>
            </a:r>
          </a:p>
          <a:p>
            <a:r>
              <a:rPr lang="en-US" dirty="0"/>
              <a:t>And the output will always be between 0 and 1. That means we can set a cutoff point usually at 0.5 and we’ll say if anything below result in 0.5 or below 0.5 that will go to 0 and anything above 0.5 will go to 1.</a:t>
            </a:r>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2212790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can transform our linear regression to a logistic regression curve. Logistic regression curve can only go between zero and one and that is going to be the key to understand classification using a logistic regression curve the sigmoid, also known as logistic function is going to be the key to understanding using logistic regression to perform a classification.</a:t>
            </a:r>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276869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can transform our linear regression to a logistic regression curve. Logistic regression curve can only go between zero and one and that is going to be the key to understand classification using a logistic regression curve the sigmoid, also known as logistic function is going to be the key to understanding using logistic regression to perform a classification.</a:t>
            </a:r>
          </a:p>
        </p:txBody>
      </p:sp>
      <p:sp>
        <p:nvSpPr>
          <p:cNvPr id="4" name="Slide Number Placeholder 3"/>
          <p:cNvSpPr>
            <a:spLocks noGrp="1"/>
          </p:cNvSpPr>
          <p:nvPr>
            <p:ph type="sldNum" sz="quarter" idx="5"/>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345301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head and talk about model evaluation and using a confusion matrix after you train a logistic regression model.</a:t>
            </a:r>
          </a:p>
          <a:p>
            <a:r>
              <a:rPr lang="en-US" dirty="0"/>
              <a:t>A confusion matrix is a table that is often used to describe the performance of a classification model on a </a:t>
            </a:r>
          </a:p>
          <a:p>
            <a:r>
              <a:rPr lang="en-US" dirty="0"/>
              <a:t>Set of test data for which the true values are already known</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3860633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1_2CDF08CE.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microsoft.com/office/2018/10/relationships/comments" Target="../comments/modernComment_115_DEF03C51.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3" y="1051551"/>
            <a:ext cx="3857969" cy="2384898"/>
          </a:xfrm>
        </p:spPr>
        <p:txBody>
          <a:bodyPr anchor="b" anchorCtr="0">
            <a:normAutofit/>
          </a:bodyPr>
          <a:lstStyle/>
          <a:p>
            <a:r>
              <a:rPr lang="en-US" dirty="0"/>
              <a:t>Logistic Model</a:t>
            </a:r>
          </a:p>
        </p:txBody>
      </p:sp>
      <p:pic>
        <p:nvPicPr>
          <p:cNvPr id="14" name="Picture Placeholder 13">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a:blip r:embed="rId4"/>
          <a:srcRect/>
          <a:stretch/>
        </p:blipFill>
        <p:spPr>
          <a:xfrm>
            <a:off x="0" y="0"/>
            <a:ext cx="7792278" cy="5387009"/>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Moussa Doumbia, Ph.D.</a:t>
            </a:r>
          </a:p>
          <a:p>
            <a:r>
              <a:rPr lang="en-US" dirty="0"/>
              <a:t>Howard University</a:t>
            </a:r>
          </a:p>
        </p:txBody>
      </p:sp>
      <p:sp>
        <p:nvSpPr>
          <p:cNvPr id="4" name="TextBox 3">
            <a:extLst>
              <a:ext uri="{FF2B5EF4-FFF2-40B4-BE49-F238E27FC236}">
                <a16:creationId xmlns:a16="http://schemas.microsoft.com/office/drawing/2014/main" id="{DE5BC67B-4269-0AC6-B155-DCA3C8D8C19C}"/>
              </a:ext>
            </a:extLst>
          </p:cNvPr>
          <p:cNvSpPr txBox="1"/>
          <p:nvPr/>
        </p:nvSpPr>
        <p:spPr>
          <a:xfrm>
            <a:off x="417442" y="6460435"/>
            <a:ext cx="3240157" cy="369332"/>
          </a:xfrm>
          <a:prstGeom prst="rect">
            <a:avLst/>
          </a:prstGeom>
          <a:noFill/>
        </p:spPr>
        <p:txBody>
          <a:bodyPr wrap="square" rtlCol="0">
            <a:spAutoFit/>
          </a:bodyPr>
          <a:lstStyle/>
          <a:p>
            <a:r>
              <a:rPr lang="en-US" dirty="0"/>
              <a:t>Thursday,  September 29,  2022</a:t>
            </a: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FB37-8A56-66CC-81AC-AB6E7F445626}"/>
              </a:ext>
            </a:extLst>
          </p:cNvPr>
          <p:cNvSpPr>
            <a:spLocks noGrp="1"/>
          </p:cNvSpPr>
          <p:nvPr>
            <p:ph type="title"/>
          </p:nvPr>
        </p:nvSpPr>
        <p:spPr>
          <a:xfrm>
            <a:off x="550862" y="549275"/>
            <a:ext cx="11091600" cy="630939"/>
          </a:xfrm>
        </p:spPr>
        <p:txBody>
          <a:bodyPr/>
          <a:lstStyle/>
          <a:p>
            <a:r>
              <a:rPr lang="en-US" dirty="0"/>
              <a:t>MODEL EVALUATION</a:t>
            </a:r>
          </a:p>
        </p:txBody>
      </p:sp>
      <p:sp>
        <p:nvSpPr>
          <p:cNvPr id="4" name="Date Placeholder 3">
            <a:extLst>
              <a:ext uri="{FF2B5EF4-FFF2-40B4-BE49-F238E27FC236}">
                <a16:creationId xmlns:a16="http://schemas.microsoft.com/office/drawing/2014/main" id="{0AECD63D-5B85-2DCA-3D3B-CD2D5933847C}"/>
              </a:ext>
            </a:extLst>
          </p:cNvPr>
          <p:cNvSpPr>
            <a:spLocks noGrp="1"/>
          </p:cNvSpPr>
          <p:nvPr>
            <p:ph type="dt" sz="half" idx="10"/>
          </p:nvPr>
        </p:nvSpPr>
        <p:spPr/>
        <p:txBody>
          <a:bodyPr/>
          <a:lstStyle/>
          <a:p>
            <a:r>
              <a:rPr lang="en-US" dirty="0"/>
              <a:t>Thursday, September 29, 2022</a:t>
            </a:r>
          </a:p>
        </p:txBody>
      </p:sp>
      <p:sp>
        <p:nvSpPr>
          <p:cNvPr id="5" name="Footer Placeholder 4">
            <a:extLst>
              <a:ext uri="{FF2B5EF4-FFF2-40B4-BE49-F238E27FC236}">
                <a16:creationId xmlns:a16="http://schemas.microsoft.com/office/drawing/2014/main" id="{6769E58D-063A-6B7E-9DA5-9C011C954F3B}"/>
              </a:ext>
            </a:extLst>
          </p:cNvPr>
          <p:cNvSpPr>
            <a:spLocks noGrp="1"/>
          </p:cNvSpPr>
          <p:nvPr>
            <p:ph type="ftr" sz="quarter" idx="11"/>
          </p:nvPr>
        </p:nvSpPr>
        <p:spPr/>
        <p:txBody>
          <a:bodyPr/>
          <a:lstStyle/>
          <a:p>
            <a:r>
              <a:rPr lang="en-US" dirty="0"/>
              <a:t>SVADSTI FALL 2022</a:t>
            </a:r>
          </a:p>
        </p:txBody>
      </p:sp>
      <p:sp>
        <p:nvSpPr>
          <p:cNvPr id="6" name="Slide Number Placeholder 5">
            <a:extLst>
              <a:ext uri="{FF2B5EF4-FFF2-40B4-BE49-F238E27FC236}">
                <a16:creationId xmlns:a16="http://schemas.microsoft.com/office/drawing/2014/main" id="{E544144B-26CD-5EB2-A123-1BBFC50C431D}"/>
              </a:ext>
            </a:extLst>
          </p:cNvPr>
          <p:cNvSpPr>
            <a:spLocks noGrp="1"/>
          </p:cNvSpPr>
          <p:nvPr>
            <p:ph type="sldNum" sz="quarter" idx="12"/>
          </p:nvPr>
        </p:nvSpPr>
        <p:spPr/>
        <p:txBody>
          <a:bodyPr/>
          <a:lstStyle/>
          <a:p>
            <a:fld id="{DBA1B0FB-D917-4C8C-928F-313BD683BF39}" type="slidenum">
              <a:rPr lang="en-US" smtClean="0"/>
              <a:t>10</a:t>
            </a:fld>
            <a:endParaRPr lang="en-US"/>
          </a:p>
        </p:txBody>
      </p:sp>
      <p:graphicFrame>
        <p:nvGraphicFramePr>
          <p:cNvPr id="7" name="Table 7">
            <a:extLst>
              <a:ext uri="{FF2B5EF4-FFF2-40B4-BE49-F238E27FC236}">
                <a16:creationId xmlns:a16="http://schemas.microsoft.com/office/drawing/2014/main" id="{92F39262-9770-483A-628F-603A6DF377C9}"/>
              </a:ext>
            </a:extLst>
          </p:cNvPr>
          <p:cNvGraphicFramePr>
            <a:graphicFrameLocks noGrp="1"/>
          </p:cNvGraphicFramePr>
          <p:nvPr>
            <p:extLst>
              <p:ext uri="{D42A27DB-BD31-4B8C-83A1-F6EECF244321}">
                <p14:modId xmlns:p14="http://schemas.microsoft.com/office/powerpoint/2010/main" val="1594941417"/>
              </p:ext>
            </p:extLst>
          </p:nvPr>
        </p:nvGraphicFramePr>
        <p:xfrm>
          <a:off x="694814" y="2619241"/>
          <a:ext cx="6118941" cy="3017520"/>
        </p:xfrm>
        <a:graphic>
          <a:graphicData uri="http://schemas.openxmlformats.org/drawingml/2006/table">
            <a:tbl>
              <a:tblPr firstRow="1" bandRow="1">
                <a:tableStyleId>{5C22544A-7EE6-4342-B048-85BDC9FD1C3A}</a:tableStyleId>
              </a:tblPr>
              <a:tblGrid>
                <a:gridCol w="2039647">
                  <a:extLst>
                    <a:ext uri="{9D8B030D-6E8A-4147-A177-3AD203B41FA5}">
                      <a16:colId xmlns:a16="http://schemas.microsoft.com/office/drawing/2014/main" val="4016739038"/>
                    </a:ext>
                  </a:extLst>
                </a:gridCol>
                <a:gridCol w="2039647">
                  <a:extLst>
                    <a:ext uri="{9D8B030D-6E8A-4147-A177-3AD203B41FA5}">
                      <a16:colId xmlns:a16="http://schemas.microsoft.com/office/drawing/2014/main" val="4048575882"/>
                    </a:ext>
                  </a:extLst>
                </a:gridCol>
                <a:gridCol w="2039647">
                  <a:extLst>
                    <a:ext uri="{9D8B030D-6E8A-4147-A177-3AD203B41FA5}">
                      <a16:colId xmlns:a16="http://schemas.microsoft.com/office/drawing/2014/main" val="3281933281"/>
                    </a:ext>
                  </a:extLst>
                </a:gridCol>
              </a:tblGrid>
              <a:tr h="370840">
                <a:tc>
                  <a:txBody>
                    <a:bodyPr/>
                    <a:lstStyle/>
                    <a:p>
                      <a:endParaRPr lang="en-US" sz="2000" b="1" dirty="0"/>
                    </a:p>
                    <a:p>
                      <a:r>
                        <a:rPr lang="en-US" sz="2000" b="1" dirty="0"/>
                        <a:t>N =170</a:t>
                      </a:r>
                    </a:p>
                  </a:txBody>
                  <a:tcPr>
                    <a:lnR w="12700" cap="flat" cmpd="sng" algn="ctr">
                      <a:solidFill>
                        <a:schemeClr val="tx1"/>
                      </a:solidFill>
                      <a:prstDash val="solid"/>
                      <a:round/>
                      <a:headEnd type="none" w="med" len="med"/>
                      <a:tailEnd type="none" w="med" len="med"/>
                    </a:lnR>
                  </a:tcPr>
                </a:tc>
                <a:tc>
                  <a:txBody>
                    <a:bodyPr/>
                    <a:lstStyle/>
                    <a:p>
                      <a:endParaRPr lang="en-US" sz="2000" b="1" dirty="0"/>
                    </a:p>
                    <a:p>
                      <a:r>
                        <a:rPr lang="en-US" sz="2000" b="1" dirty="0"/>
                        <a:t>Predicted:  No</a:t>
                      </a:r>
                    </a:p>
                    <a:p>
                      <a:endParaRPr lang="en-US" sz="2000" b="1" dirty="0"/>
                    </a:p>
                  </a:txBody>
                  <a:tcPr>
                    <a:lnL w="12700" cap="flat" cmpd="sng" algn="ctr">
                      <a:solidFill>
                        <a:schemeClr val="tx1"/>
                      </a:solidFill>
                      <a:prstDash val="solid"/>
                      <a:round/>
                      <a:headEnd type="none" w="med" len="med"/>
                      <a:tailEnd type="none" w="med" len="med"/>
                    </a:lnL>
                  </a:tcPr>
                </a:tc>
                <a:tc>
                  <a:txBody>
                    <a:bodyPr/>
                    <a:lstStyle/>
                    <a:p>
                      <a:endParaRPr lang="en-US" sz="2000" dirty="0"/>
                    </a:p>
                    <a:p>
                      <a:r>
                        <a:rPr lang="en-US" sz="2000" b="0" dirty="0"/>
                        <a:t>Predicted : Yes</a:t>
                      </a:r>
                    </a:p>
                  </a:txBody>
                  <a:tcPr/>
                </a:tc>
                <a:extLst>
                  <a:ext uri="{0D108BD9-81ED-4DB2-BD59-A6C34878D82A}">
                    <a16:rowId xmlns:a16="http://schemas.microsoft.com/office/drawing/2014/main" val="2797529098"/>
                  </a:ext>
                </a:extLst>
              </a:tr>
              <a:tr h="370840">
                <a:tc>
                  <a:txBody>
                    <a:bodyPr/>
                    <a:lstStyle/>
                    <a:p>
                      <a:endParaRPr lang="en-US" sz="2000" dirty="0"/>
                    </a:p>
                    <a:p>
                      <a:r>
                        <a:rPr lang="en-US" sz="2000" b="1" dirty="0"/>
                        <a:t>Actual:</a:t>
                      </a:r>
                    </a:p>
                    <a:p>
                      <a:r>
                        <a:rPr lang="en-US" sz="2000" b="1" dirty="0"/>
                        <a:t>No</a:t>
                      </a:r>
                    </a:p>
                  </a:txBody>
                  <a:tcPr>
                    <a:lnR w="12700" cap="flat" cmpd="sng" algn="ctr">
                      <a:solidFill>
                        <a:schemeClr val="tx1"/>
                      </a:solidFill>
                      <a:prstDash val="solid"/>
                      <a:round/>
                      <a:headEnd type="none" w="med" len="med"/>
                      <a:tailEnd type="none" w="med" len="med"/>
                    </a:lnR>
                  </a:tcPr>
                </a:tc>
                <a:tc>
                  <a:txBody>
                    <a:bodyPr/>
                    <a:lstStyle/>
                    <a:p>
                      <a:endParaRPr lang="en-US" sz="2000" dirty="0"/>
                    </a:p>
                    <a:p>
                      <a:r>
                        <a:rPr lang="en-US" sz="2000" dirty="0"/>
                        <a:t>            55</a:t>
                      </a:r>
                    </a:p>
                    <a:p>
                      <a:endParaRPr lang="en-US" sz="2000" dirty="0"/>
                    </a:p>
                  </a:txBody>
                  <a:tcPr>
                    <a:lnL w="12700" cap="flat" cmpd="sng" algn="ctr">
                      <a:solidFill>
                        <a:schemeClr val="tx1"/>
                      </a:solidFill>
                      <a:prstDash val="solid"/>
                      <a:round/>
                      <a:headEnd type="none" w="med" len="med"/>
                      <a:tailEnd type="none" w="med" len="med"/>
                    </a:lnL>
                  </a:tcPr>
                </a:tc>
                <a:tc>
                  <a:txBody>
                    <a:bodyPr/>
                    <a:lstStyle/>
                    <a:p>
                      <a:endParaRPr lang="en-US" sz="2000" dirty="0"/>
                    </a:p>
                    <a:p>
                      <a:r>
                        <a:rPr lang="en-US" sz="2000" dirty="0"/>
                        <a:t>              10</a:t>
                      </a:r>
                    </a:p>
                  </a:txBody>
                  <a:tcPr/>
                </a:tc>
                <a:extLst>
                  <a:ext uri="{0D108BD9-81ED-4DB2-BD59-A6C34878D82A}">
                    <a16:rowId xmlns:a16="http://schemas.microsoft.com/office/drawing/2014/main" val="3406158759"/>
                  </a:ext>
                </a:extLst>
              </a:tr>
              <a:tr h="370840">
                <a:tc>
                  <a:txBody>
                    <a:bodyPr/>
                    <a:lstStyle/>
                    <a:p>
                      <a:r>
                        <a:rPr lang="en-US" sz="2000" b="1" dirty="0"/>
                        <a:t>Actual:</a:t>
                      </a:r>
                    </a:p>
                    <a:p>
                      <a:r>
                        <a:rPr lang="en-US" sz="2000" b="1" dirty="0"/>
                        <a:t>Yes</a:t>
                      </a:r>
                    </a:p>
                  </a:txBody>
                  <a:tcPr>
                    <a:lnR w="12700" cap="flat" cmpd="sng" algn="ctr">
                      <a:solidFill>
                        <a:schemeClr val="tx1"/>
                      </a:solidFill>
                      <a:prstDash val="solid"/>
                      <a:round/>
                      <a:headEnd type="none" w="med" len="med"/>
                      <a:tailEnd type="none" w="med" len="med"/>
                    </a:lnR>
                  </a:tcPr>
                </a:tc>
                <a:tc>
                  <a:txBody>
                    <a:bodyPr/>
                    <a:lstStyle/>
                    <a:p>
                      <a:endParaRPr lang="en-US" sz="2000" dirty="0"/>
                    </a:p>
                    <a:p>
                      <a:r>
                        <a:rPr lang="en-US" sz="2000" dirty="0"/>
                        <a:t>            5</a:t>
                      </a:r>
                    </a:p>
                    <a:p>
                      <a:endParaRPr lang="en-US" sz="2000" dirty="0"/>
                    </a:p>
                  </a:txBody>
                  <a:tcPr>
                    <a:lnL w="12700" cap="flat" cmpd="sng" algn="ctr">
                      <a:solidFill>
                        <a:schemeClr val="tx1"/>
                      </a:solidFill>
                      <a:prstDash val="solid"/>
                      <a:round/>
                      <a:headEnd type="none" w="med" len="med"/>
                      <a:tailEnd type="none" w="med" len="med"/>
                    </a:lnL>
                  </a:tcPr>
                </a:tc>
                <a:tc>
                  <a:txBody>
                    <a:bodyPr/>
                    <a:lstStyle/>
                    <a:p>
                      <a:r>
                        <a:rPr lang="en-US" sz="2000" dirty="0"/>
                        <a:t>      </a:t>
                      </a:r>
                    </a:p>
                    <a:p>
                      <a:r>
                        <a:rPr lang="en-US" sz="2000" dirty="0"/>
                        <a:t>              100</a:t>
                      </a:r>
                    </a:p>
                  </a:txBody>
                  <a:tcPr/>
                </a:tc>
                <a:extLst>
                  <a:ext uri="{0D108BD9-81ED-4DB2-BD59-A6C34878D82A}">
                    <a16:rowId xmlns:a16="http://schemas.microsoft.com/office/drawing/2014/main" val="786704287"/>
                  </a:ext>
                </a:extLst>
              </a:tr>
            </a:tbl>
          </a:graphicData>
        </a:graphic>
      </p:graphicFrame>
      <p:sp>
        <p:nvSpPr>
          <p:cNvPr id="8" name="TextBox 7">
            <a:extLst>
              <a:ext uri="{FF2B5EF4-FFF2-40B4-BE49-F238E27FC236}">
                <a16:creationId xmlns:a16="http://schemas.microsoft.com/office/drawing/2014/main" id="{DAA2CD2D-0747-DE5E-26A6-4426193ABD7A}"/>
              </a:ext>
            </a:extLst>
          </p:cNvPr>
          <p:cNvSpPr txBox="1"/>
          <p:nvPr/>
        </p:nvSpPr>
        <p:spPr>
          <a:xfrm>
            <a:off x="6957707" y="2619241"/>
            <a:ext cx="5057311" cy="1569660"/>
          </a:xfrm>
          <a:prstGeom prst="rect">
            <a:avLst/>
          </a:prstGeom>
          <a:noFill/>
        </p:spPr>
        <p:txBody>
          <a:bodyPr wrap="square" rtlCol="0">
            <a:spAutoFit/>
          </a:bodyPr>
          <a:lstStyle/>
          <a:p>
            <a:r>
              <a:rPr lang="en-US" sz="2400" b="1" dirty="0"/>
              <a:t>Example:  Test for presence of disease</a:t>
            </a:r>
          </a:p>
          <a:p>
            <a:r>
              <a:rPr lang="en-US" sz="2400" b="1" dirty="0"/>
              <a:t>No = negative test = False = 0</a:t>
            </a:r>
          </a:p>
          <a:p>
            <a:r>
              <a:rPr lang="en-US" sz="2400" b="1" dirty="0"/>
              <a:t>Yes = Positive test =  True = 1</a:t>
            </a:r>
          </a:p>
        </p:txBody>
      </p:sp>
    </p:spTree>
    <p:extLst>
      <p:ext uri="{BB962C8B-B14F-4D97-AF65-F5344CB8AC3E}">
        <p14:creationId xmlns:p14="http://schemas.microsoft.com/office/powerpoint/2010/main" val="338109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FB37-8A56-66CC-81AC-AB6E7F445626}"/>
              </a:ext>
            </a:extLst>
          </p:cNvPr>
          <p:cNvSpPr>
            <a:spLocks noGrp="1"/>
          </p:cNvSpPr>
          <p:nvPr>
            <p:ph type="title"/>
          </p:nvPr>
        </p:nvSpPr>
        <p:spPr>
          <a:xfrm>
            <a:off x="550862" y="549275"/>
            <a:ext cx="11091600" cy="856738"/>
          </a:xfrm>
        </p:spPr>
        <p:txBody>
          <a:bodyPr/>
          <a:lstStyle/>
          <a:p>
            <a:r>
              <a:rPr lang="en-US" dirty="0"/>
              <a:t>MODEL EVALUATION</a:t>
            </a:r>
          </a:p>
        </p:txBody>
      </p:sp>
      <p:sp>
        <p:nvSpPr>
          <p:cNvPr id="4" name="Date Placeholder 3">
            <a:extLst>
              <a:ext uri="{FF2B5EF4-FFF2-40B4-BE49-F238E27FC236}">
                <a16:creationId xmlns:a16="http://schemas.microsoft.com/office/drawing/2014/main" id="{0AECD63D-5B85-2DCA-3D3B-CD2D5933847C}"/>
              </a:ext>
            </a:extLst>
          </p:cNvPr>
          <p:cNvSpPr>
            <a:spLocks noGrp="1"/>
          </p:cNvSpPr>
          <p:nvPr>
            <p:ph type="dt" sz="half" idx="10"/>
          </p:nvPr>
        </p:nvSpPr>
        <p:spPr/>
        <p:txBody>
          <a:bodyPr/>
          <a:lstStyle/>
          <a:p>
            <a:r>
              <a:rPr lang="en-US" dirty="0"/>
              <a:t>Thursday, September 29, 2022</a:t>
            </a:r>
          </a:p>
        </p:txBody>
      </p:sp>
      <p:sp>
        <p:nvSpPr>
          <p:cNvPr id="5" name="Footer Placeholder 4">
            <a:extLst>
              <a:ext uri="{FF2B5EF4-FFF2-40B4-BE49-F238E27FC236}">
                <a16:creationId xmlns:a16="http://schemas.microsoft.com/office/drawing/2014/main" id="{6769E58D-063A-6B7E-9DA5-9C011C954F3B}"/>
              </a:ext>
            </a:extLst>
          </p:cNvPr>
          <p:cNvSpPr>
            <a:spLocks noGrp="1"/>
          </p:cNvSpPr>
          <p:nvPr>
            <p:ph type="ftr" sz="quarter" idx="11"/>
          </p:nvPr>
        </p:nvSpPr>
        <p:spPr/>
        <p:txBody>
          <a:bodyPr/>
          <a:lstStyle/>
          <a:p>
            <a:r>
              <a:rPr lang="en-US" dirty="0"/>
              <a:t>SVADSTI FALL 2022</a:t>
            </a:r>
          </a:p>
        </p:txBody>
      </p:sp>
      <p:sp>
        <p:nvSpPr>
          <p:cNvPr id="6" name="Slide Number Placeholder 5">
            <a:extLst>
              <a:ext uri="{FF2B5EF4-FFF2-40B4-BE49-F238E27FC236}">
                <a16:creationId xmlns:a16="http://schemas.microsoft.com/office/drawing/2014/main" id="{E544144B-26CD-5EB2-A123-1BBFC50C431D}"/>
              </a:ext>
            </a:extLst>
          </p:cNvPr>
          <p:cNvSpPr>
            <a:spLocks noGrp="1"/>
          </p:cNvSpPr>
          <p:nvPr>
            <p:ph type="sldNum" sz="quarter" idx="12"/>
          </p:nvPr>
        </p:nvSpPr>
        <p:spPr/>
        <p:txBody>
          <a:bodyPr/>
          <a:lstStyle/>
          <a:p>
            <a:fld id="{DBA1B0FB-D917-4C8C-928F-313BD683BF39}" type="slidenum">
              <a:rPr lang="en-US" smtClean="0"/>
              <a:t>11</a:t>
            </a:fld>
            <a:endParaRPr lang="en-US"/>
          </a:p>
        </p:txBody>
      </p:sp>
      <p:graphicFrame>
        <p:nvGraphicFramePr>
          <p:cNvPr id="3" name="Table 8">
            <a:extLst>
              <a:ext uri="{FF2B5EF4-FFF2-40B4-BE49-F238E27FC236}">
                <a16:creationId xmlns:a16="http://schemas.microsoft.com/office/drawing/2014/main" id="{35339754-ADA0-BB18-7739-AE3C1194BE19}"/>
              </a:ext>
            </a:extLst>
          </p:cNvPr>
          <p:cNvGraphicFramePr>
            <a:graphicFrameLocks noGrp="1"/>
          </p:cNvGraphicFramePr>
          <p:nvPr>
            <p:extLst>
              <p:ext uri="{D42A27DB-BD31-4B8C-83A1-F6EECF244321}">
                <p14:modId xmlns:p14="http://schemas.microsoft.com/office/powerpoint/2010/main" val="136202082"/>
              </p:ext>
            </p:extLst>
          </p:nvPr>
        </p:nvGraphicFramePr>
        <p:xfrm>
          <a:off x="550862" y="1563329"/>
          <a:ext cx="6036752" cy="3413400"/>
        </p:xfrm>
        <a:graphic>
          <a:graphicData uri="http://schemas.openxmlformats.org/drawingml/2006/table">
            <a:tbl>
              <a:tblPr firstRow="1" bandRow="1">
                <a:tableStyleId>{5C22544A-7EE6-4342-B048-85BDC9FD1C3A}</a:tableStyleId>
              </a:tblPr>
              <a:tblGrid>
                <a:gridCol w="1509188">
                  <a:extLst>
                    <a:ext uri="{9D8B030D-6E8A-4147-A177-3AD203B41FA5}">
                      <a16:colId xmlns:a16="http://schemas.microsoft.com/office/drawing/2014/main" val="1663530340"/>
                    </a:ext>
                  </a:extLst>
                </a:gridCol>
                <a:gridCol w="1509188">
                  <a:extLst>
                    <a:ext uri="{9D8B030D-6E8A-4147-A177-3AD203B41FA5}">
                      <a16:colId xmlns:a16="http://schemas.microsoft.com/office/drawing/2014/main" val="2732663441"/>
                    </a:ext>
                  </a:extLst>
                </a:gridCol>
                <a:gridCol w="1509188">
                  <a:extLst>
                    <a:ext uri="{9D8B030D-6E8A-4147-A177-3AD203B41FA5}">
                      <a16:colId xmlns:a16="http://schemas.microsoft.com/office/drawing/2014/main" val="3706903701"/>
                    </a:ext>
                  </a:extLst>
                </a:gridCol>
                <a:gridCol w="1509188">
                  <a:extLst>
                    <a:ext uri="{9D8B030D-6E8A-4147-A177-3AD203B41FA5}">
                      <a16:colId xmlns:a16="http://schemas.microsoft.com/office/drawing/2014/main" val="2307860858"/>
                    </a:ext>
                  </a:extLst>
                </a:gridCol>
              </a:tblGrid>
              <a:tr h="853350">
                <a:tc>
                  <a:txBody>
                    <a:bodyPr/>
                    <a:lstStyle/>
                    <a:p>
                      <a:endParaRPr lang="en-US" sz="2000" dirty="0"/>
                    </a:p>
                    <a:p>
                      <a:r>
                        <a:rPr lang="en-US" sz="2000" dirty="0"/>
                        <a:t>   N = 170</a:t>
                      </a:r>
                    </a:p>
                  </a:txBody>
                  <a:tcPr/>
                </a:tc>
                <a:tc>
                  <a:txBody>
                    <a:bodyPr/>
                    <a:lstStyle/>
                    <a:p>
                      <a:r>
                        <a:rPr lang="en-US" sz="2000" b="1" dirty="0"/>
                        <a:t>Predicted:</a:t>
                      </a:r>
                    </a:p>
                    <a:p>
                      <a:r>
                        <a:rPr lang="en-US" sz="2000" b="1" dirty="0"/>
                        <a:t>No</a:t>
                      </a:r>
                    </a:p>
                  </a:txBody>
                  <a:tcPr/>
                </a:tc>
                <a:tc>
                  <a:txBody>
                    <a:bodyPr/>
                    <a:lstStyle/>
                    <a:p>
                      <a:r>
                        <a:rPr lang="en-US" sz="2000" b="1" dirty="0"/>
                        <a:t>Predicted:</a:t>
                      </a:r>
                    </a:p>
                    <a:p>
                      <a:r>
                        <a:rPr lang="en-US" sz="2000" b="1" dirty="0"/>
                        <a:t>Y</a:t>
                      </a:r>
                    </a:p>
                  </a:txBody>
                  <a:tcPr/>
                </a:tc>
                <a:tc>
                  <a:txBody>
                    <a:bodyPr/>
                    <a:lstStyle/>
                    <a:p>
                      <a:endParaRPr lang="en-US" sz="2000" dirty="0"/>
                    </a:p>
                  </a:txBody>
                  <a:tcPr/>
                </a:tc>
                <a:extLst>
                  <a:ext uri="{0D108BD9-81ED-4DB2-BD59-A6C34878D82A}">
                    <a16:rowId xmlns:a16="http://schemas.microsoft.com/office/drawing/2014/main" val="3157449811"/>
                  </a:ext>
                </a:extLst>
              </a:tr>
              <a:tr h="853350">
                <a:tc>
                  <a:txBody>
                    <a:bodyPr/>
                    <a:lstStyle/>
                    <a:p>
                      <a:r>
                        <a:rPr lang="en-US" sz="2000" b="1" dirty="0"/>
                        <a:t>Actual:</a:t>
                      </a:r>
                    </a:p>
                    <a:p>
                      <a:r>
                        <a:rPr lang="en-US" sz="2000" b="1" dirty="0"/>
                        <a:t>No</a:t>
                      </a:r>
                    </a:p>
                  </a:txBody>
                  <a:tcPr/>
                </a:tc>
                <a:tc>
                  <a:txBody>
                    <a:bodyPr/>
                    <a:lstStyle/>
                    <a:p>
                      <a:endParaRPr lang="en-US" sz="2000" b="1" dirty="0"/>
                    </a:p>
                    <a:p>
                      <a:r>
                        <a:rPr lang="en-US" sz="2000" b="1" dirty="0"/>
                        <a:t>      TN= 55</a:t>
                      </a:r>
                    </a:p>
                  </a:txBody>
                  <a:tcPr/>
                </a:tc>
                <a:tc>
                  <a:txBody>
                    <a:bodyPr/>
                    <a:lstStyle/>
                    <a:p>
                      <a:endParaRPr lang="en-US" sz="2000" b="1" dirty="0"/>
                    </a:p>
                    <a:p>
                      <a:r>
                        <a:rPr lang="en-US" sz="2000" b="1" dirty="0"/>
                        <a:t>    FP=10</a:t>
                      </a:r>
                    </a:p>
                  </a:txBody>
                  <a:tcPr/>
                </a:tc>
                <a:tc>
                  <a:txBody>
                    <a:bodyPr/>
                    <a:lstStyle/>
                    <a:p>
                      <a:endParaRPr lang="en-US" sz="2000" b="1" dirty="0"/>
                    </a:p>
                    <a:p>
                      <a:r>
                        <a:rPr lang="en-US" sz="2000" b="1" dirty="0"/>
                        <a:t>       65</a:t>
                      </a:r>
                    </a:p>
                  </a:txBody>
                  <a:tcPr/>
                </a:tc>
                <a:extLst>
                  <a:ext uri="{0D108BD9-81ED-4DB2-BD59-A6C34878D82A}">
                    <a16:rowId xmlns:a16="http://schemas.microsoft.com/office/drawing/2014/main" val="4252037009"/>
                  </a:ext>
                </a:extLst>
              </a:tr>
              <a:tr h="853350">
                <a:tc>
                  <a:txBody>
                    <a:bodyPr/>
                    <a:lstStyle/>
                    <a:p>
                      <a:r>
                        <a:rPr lang="en-US" sz="2000" b="1" dirty="0"/>
                        <a:t> Actual:</a:t>
                      </a:r>
                    </a:p>
                    <a:p>
                      <a:r>
                        <a:rPr lang="en-US" sz="2000" b="1" dirty="0"/>
                        <a:t>Yes</a:t>
                      </a:r>
                    </a:p>
                  </a:txBody>
                  <a:tcPr/>
                </a:tc>
                <a:tc>
                  <a:txBody>
                    <a:bodyPr/>
                    <a:lstStyle/>
                    <a:p>
                      <a:endParaRPr lang="en-US" sz="2000" b="1" dirty="0"/>
                    </a:p>
                    <a:p>
                      <a:r>
                        <a:rPr lang="en-US" sz="2000" b="1" dirty="0"/>
                        <a:t>         FN=5</a:t>
                      </a:r>
                    </a:p>
                  </a:txBody>
                  <a:tcPr/>
                </a:tc>
                <a:tc>
                  <a:txBody>
                    <a:bodyPr/>
                    <a:lstStyle/>
                    <a:p>
                      <a:endParaRPr lang="en-US" sz="2000" b="1" dirty="0"/>
                    </a:p>
                    <a:p>
                      <a:r>
                        <a:rPr lang="en-US" sz="2000" b="1" dirty="0"/>
                        <a:t>      TP=100</a:t>
                      </a:r>
                    </a:p>
                  </a:txBody>
                  <a:tcPr/>
                </a:tc>
                <a:tc>
                  <a:txBody>
                    <a:bodyPr/>
                    <a:lstStyle/>
                    <a:p>
                      <a:endParaRPr lang="en-US" sz="2000" b="1" dirty="0"/>
                    </a:p>
                    <a:p>
                      <a:r>
                        <a:rPr lang="en-US" sz="2000" b="1" dirty="0"/>
                        <a:t>       105</a:t>
                      </a:r>
                    </a:p>
                  </a:txBody>
                  <a:tcPr/>
                </a:tc>
                <a:extLst>
                  <a:ext uri="{0D108BD9-81ED-4DB2-BD59-A6C34878D82A}">
                    <a16:rowId xmlns:a16="http://schemas.microsoft.com/office/drawing/2014/main" val="2016420849"/>
                  </a:ext>
                </a:extLst>
              </a:tr>
              <a:tr h="853350">
                <a:tc>
                  <a:txBody>
                    <a:bodyPr/>
                    <a:lstStyle/>
                    <a:p>
                      <a:endParaRPr lang="en-US"/>
                    </a:p>
                  </a:txBody>
                  <a:tcPr/>
                </a:tc>
                <a:tc>
                  <a:txBody>
                    <a:bodyPr/>
                    <a:lstStyle/>
                    <a:p>
                      <a:endParaRPr lang="en-US" sz="2000" b="1" dirty="0"/>
                    </a:p>
                    <a:p>
                      <a:r>
                        <a:rPr lang="en-US" sz="2000" b="1" dirty="0"/>
                        <a:t>         60</a:t>
                      </a:r>
                    </a:p>
                  </a:txBody>
                  <a:tcPr/>
                </a:tc>
                <a:tc>
                  <a:txBody>
                    <a:bodyPr/>
                    <a:lstStyle/>
                    <a:p>
                      <a:endParaRPr lang="en-US" sz="2000" b="1" dirty="0"/>
                    </a:p>
                    <a:p>
                      <a:r>
                        <a:rPr lang="en-US" sz="2000" b="1" dirty="0"/>
                        <a:t>      110  </a:t>
                      </a:r>
                    </a:p>
                  </a:txBody>
                  <a:tcPr/>
                </a:tc>
                <a:tc>
                  <a:txBody>
                    <a:bodyPr/>
                    <a:lstStyle/>
                    <a:p>
                      <a:endParaRPr lang="en-US" dirty="0"/>
                    </a:p>
                  </a:txBody>
                  <a:tcPr/>
                </a:tc>
                <a:extLst>
                  <a:ext uri="{0D108BD9-81ED-4DB2-BD59-A6C34878D82A}">
                    <a16:rowId xmlns:a16="http://schemas.microsoft.com/office/drawing/2014/main" val="160934339"/>
                  </a:ext>
                </a:extLst>
              </a:tr>
            </a:tbl>
          </a:graphicData>
        </a:graphic>
      </p:graphicFrame>
      <p:sp>
        <p:nvSpPr>
          <p:cNvPr id="10" name="TextBox 9">
            <a:extLst>
              <a:ext uri="{FF2B5EF4-FFF2-40B4-BE49-F238E27FC236}">
                <a16:creationId xmlns:a16="http://schemas.microsoft.com/office/drawing/2014/main" id="{53F710BF-E1AA-753B-8A9D-481C18B6BBC5}"/>
              </a:ext>
            </a:extLst>
          </p:cNvPr>
          <p:cNvSpPr txBox="1"/>
          <p:nvPr/>
        </p:nvSpPr>
        <p:spPr>
          <a:xfrm>
            <a:off x="6938729" y="2530666"/>
            <a:ext cx="5057311" cy="1938992"/>
          </a:xfrm>
          <a:prstGeom prst="rect">
            <a:avLst/>
          </a:prstGeom>
          <a:noFill/>
        </p:spPr>
        <p:txBody>
          <a:bodyPr wrap="square" rtlCol="0">
            <a:spAutoFit/>
          </a:bodyPr>
          <a:lstStyle/>
          <a:p>
            <a:r>
              <a:rPr lang="en-US" sz="2400" b="1" dirty="0"/>
              <a:t>Terminology:</a:t>
            </a:r>
          </a:p>
          <a:p>
            <a:pPr marL="342900" indent="-342900">
              <a:buFont typeface="Wingdings" panose="05000000000000000000" pitchFamily="2" charset="2"/>
              <a:buChar char="v"/>
            </a:pPr>
            <a:r>
              <a:rPr lang="en-US" sz="2400" b="1" dirty="0"/>
              <a:t>True Positives (TP)</a:t>
            </a:r>
          </a:p>
          <a:p>
            <a:pPr marL="342900" indent="-342900">
              <a:buFont typeface="Wingdings" panose="05000000000000000000" pitchFamily="2" charset="2"/>
              <a:buChar char="v"/>
            </a:pPr>
            <a:r>
              <a:rPr lang="en-US" sz="2400" b="1" dirty="0"/>
              <a:t>True Negatives (TN)</a:t>
            </a:r>
          </a:p>
          <a:p>
            <a:pPr marL="342900" indent="-342900">
              <a:buFont typeface="Wingdings" panose="05000000000000000000" pitchFamily="2" charset="2"/>
              <a:buChar char="v"/>
            </a:pPr>
            <a:r>
              <a:rPr lang="en-US" sz="2400" b="1" dirty="0"/>
              <a:t>False Positives (FP)</a:t>
            </a:r>
          </a:p>
          <a:p>
            <a:pPr marL="342900" indent="-342900">
              <a:buFont typeface="Wingdings" panose="05000000000000000000" pitchFamily="2" charset="2"/>
              <a:buChar char="v"/>
            </a:pPr>
            <a:r>
              <a:rPr lang="en-US" sz="2400" b="1" dirty="0"/>
              <a:t>False Negatives (FN)</a:t>
            </a:r>
          </a:p>
        </p:txBody>
      </p:sp>
    </p:spTree>
    <p:extLst>
      <p:ext uri="{BB962C8B-B14F-4D97-AF65-F5344CB8AC3E}">
        <p14:creationId xmlns:p14="http://schemas.microsoft.com/office/powerpoint/2010/main" val="259817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FB37-8A56-66CC-81AC-AB6E7F445626}"/>
              </a:ext>
            </a:extLst>
          </p:cNvPr>
          <p:cNvSpPr>
            <a:spLocks noGrp="1"/>
          </p:cNvSpPr>
          <p:nvPr>
            <p:ph type="title"/>
          </p:nvPr>
        </p:nvSpPr>
        <p:spPr>
          <a:xfrm>
            <a:off x="550862" y="549275"/>
            <a:ext cx="11091600" cy="856738"/>
          </a:xfrm>
        </p:spPr>
        <p:txBody>
          <a:bodyPr/>
          <a:lstStyle/>
          <a:p>
            <a:r>
              <a:rPr lang="en-US" dirty="0"/>
              <a:t>MODEL EVALUATION</a:t>
            </a:r>
          </a:p>
        </p:txBody>
      </p:sp>
      <p:sp>
        <p:nvSpPr>
          <p:cNvPr id="4" name="Date Placeholder 3">
            <a:extLst>
              <a:ext uri="{FF2B5EF4-FFF2-40B4-BE49-F238E27FC236}">
                <a16:creationId xmlns:a16="http://schemas.microsoft.com/office/drawing/2014/main" id="{0AECD63D-5B85-2DCA-3D3B-CD2D5933847C}"/>
              </a:ext>
            </a:extLst>
          </p:cNvPr>
          <p:cNvSpPr>
            <a:spLocks noGrp="1"/>
          </p:cNvSpPr>
          <p:nvPr>
            <p:ph type="dt" sz="half" idx="10"/>
          </p:nvPr>
        </p:nvSpPr>
        <p:spPr/>
        <p:txBody>
          <a:bodyPr/>
          <a:lstStyle/>
          <a:p>
            <a:r>
              <a:rPr lang="en-US" dirty="0"/>
              <a:t>Thursday, September 29, 2022</a:t>
            </a:r>
          </a:p>
        </p:txBody>
      </p:sp>
      <p:sp>
        <p:nvSpPr>
          <p:cNvPr id="5" name="Footer Placeholder 4">
            <a:extLst>
              <a:ext uri="{FF2B5EF4-FFF2-40B4-BE49-F238E27FC236}">
                <a16:creationId xmlns:a16="http://schemas.microsoft.com/office/drawing/2014/main" id="{6769E58D-063A-6B7E-9DA5-9C011C954F3B}"/>
              </a:ext>
            </a:extLst>
          </p:cNvPr>
          <p:cNvSpPr>
            <a:spLocks noGrp="1"/>
          </p:cNvSpPr>
          <p:nvPr>
            <p:ph type="ftr" sz="quarter" idx="11"/>
          </p:nvPr>
        </p:nvSpPr>
        <p:spPr/>
        <p:txBody>
          <a:bodyPr/>
          <a:lstStyle/>
          <a:p>
            <a:r>
              <a:rPr lang="en-US" dirty="0"/>
              <a:t>SVADSTI FALL 2022</a:t>
            </a:r>
          </a:p>
        </p:txBody>
      </p:sp>
      <p:sp>
        <p:nvSpPr>
          <p:cNvPr id="6" name="Slide Number Placeholder 5">
            <a:extLst>
              <a:ext uri="{FF2B5EF4-FFF2-40B4-BE49-F238E27FC236}">
                <a16:creationId xmlns:a16="http://schemas.microsoft.com/office/drawing/2014/main" id="{E544144B-26CD-5EB2-A123-1BBFC50C431D}"/>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8" name="TextBox 7">
            <a:extLst>
              <a:ext uri="{FF2B5EF4-FFF2-40B4-BE49-F238E27FC236}">
                <a16:creationId xmlns:a16="http://schemas.microsoft.com/office/drawing/2014/main" id="{DAA2CD2D-0747-DE5E-26A6-4426193ABD7A}"/>
              </a:ext>
            </a:extLst>
          </p:cNvPr>
          <p:cNvSpPr txBox="1"/>
          <p:nvPr/>
        </p:nvSpPr>
        <p:spPr>
          <a:xfrm>
            <a:off x="6785642" y="3846463"/>
            <a:ext cx="5057311" cy="1200329"/>
          </a:xfrm>
          <a:prstGeom prst="rect">
            <a:avLst/>
          </a:prstGeom>
          <a:noFill/>
        </p:spPr>
        <p:txBody>
          <a:bodyPr wrap="square" rtlCol="0">
            <a:spAutoFit/>
          </a:bodyPr>
          <a:lstStyle/>
          <a:p>
            <a:r>
              <a:rPr lang="en-US" sz="2400" b="1" dirty="0"/>
              <a:t>Miscalculating Rate (Error Rate)</a:t>
            </a:r>
          </a:p>
          <a:p>
            <a:pPr marL="342900" indent="-342900">
              <a:buFont typeface="Wingdings" panose="05000000000000000000" pitchFamily="2" charset="2"/>
              <a:buChar char="ü"/>
            </a:pPr>
            <a:r>
              <a:rPr lang="en-US" sz="2400" b="1" dirty="0"/>
              <a:t>Overall, how often is it </a:t>
            </a:r>
            <a:r>
              <a:rPr lang="en-US" sz="2400" b="1" dirty="0">
                <a:solidFill>
                  <a:srgbClr val="FFC000"/>
                </a:solidFill>
              </a:rPr>
              <a:t>Wrong?</a:t>
            </a:r>
          </a:p>
          <a:p>
            <a:pPr marL="342900" indent="-342900">
              <a:buFont typeface="Wingdings" panose="05000000000000000000" pitchFamily="2" charset="2"/>
              <a:buChar char="ü"/>
            </a:pPr>
            <a:r>
              <a:rPr lang="en-US" sz="2400" b="1" dirty="0">
                <a:solidFill>
                  <a:srgbClr val="FFC000"/>
                </a:solidFill>
              </a:rPr>
              <a:t>(FP+FN)/N=15/170 = 9%</a:t>
            </a:r>
          </a:p>
        </p:txBody>
      </p:sp>
      <p:graphicFrame>
        <p:nvGraphicFramePr>
          <p:cNvPr id="3" name="Table 8">
            <a:extLst>
              <a:ext uri="{FF2B5EF4-FFF2-40B4-BE49-F238E27FC236}">
                <a16:creationId xmlns:a16="http://schemas.microsoft.com/office/drawing/2014/main" id="{35339754-ADA0-BB18-7739-AE3C1194BE19}"/>
              </a:ext>
            </a:extLst>
          </p:cNvPr>
          <p:cNvGraphicFramePr>
            <a:graphicFrameLocks noGrp="1"/>
          </p:cNvGraphicFramePr>
          <p:nvPr/>
        </p:nvGraphicFramePr>
        <p:xfrm>
          <a:off x="550862" y="1563329"/>
          <a:ext cx="6036752" cy="3565890"/>
        </p:xfrm>
        <a:graphic>
          <a:graphicData uri="http://schemas.openxmlformats.org/drawingml/2006/table">
            <a:tbl>
              <a:tblPr firstRow="1" bandRow="1">
                <a:tableStyleId>{5C22544A-7EE6-4342-B048-85BDC9FD1C3A}</a:tableStyleId>
              </a:tblPr>
              <a:tblGrid>
                <a:gridCol w="1509188">
                  <a:extLst>
                    <a:ext uri="{9D8B030D-6E8A-4147-A177-3AD203B41FA5}">
                      <a16:colId xmlns:a16="http://schemas.microsoft.com/office/drawing/2014/main" val="1663530340"/>
                    </a:ext>
                  </a:extLst>
                </a:gridCol>
                <a:gridCol w="1509188">
                  <a:extLst>
                    <a:ext uri="{9D8B030D-6E8A-4147-A177-3AD203B41FA5}">
                      <a16:colId xmlns:a16="http://schemas.microsoft.com/office/drawing/2014/main" val="2732663441"/>
                    </a:ext>
                  </a:extLst>
                </a:gridCol>
                <a:gridCol w="1509188">
                  <a:extLst>
                    <a:ext uri="{9D8B030D-6E8A-4147-A177-3AD203B41FA5}">
                      <a16:colId xmlns:a16="http://schemas.microsoft.com/office/drawing/2014/main" val="3706903701"/>
                    </a:ext>
                  </a:extLst>
                </a:gridCol>
                <a:gridCol w="1509188">
                  <a:extLst>
                    <a:ext uri="{9D8B030D-6E8A-4147-A177-3AD203B41FA5}">
                      <a16:colId xmlns:a16="http://schemas.microsoft.com/office/drawing/2014/main" val="2307860858"/>
                    </a:ext>
                  </a:extLst>
                </a:gridCol>
              </a:tblGrid>
              <a:tr h="853350">
                <a:tc>
                  <a:txBody>
                    <a:bodyPr/>
                    <a:lstStyle/>
                    <a:p>
                      <a:endParaRPr lang="en-US" sz="2000" dirty="0"/>
                    </a:p>
                    <a:p>
                      <a:r>
                        <a:rPr lang="en-US" sz="2000" dirty="0"/>
                        <a:t>   N = 170</a:t>
                      </a:r>
                    </a:p>
                  </a:txBody>
                  <a:tcPr/>
                </a:tc>
                <a:tc>
                  <a:txBody>
                    <a:bodyPr/>
                    <a:lstStyle/>
                    <a:p>
                      <a:r>
                        <a:rPr lang="en-US" sz="2000" b="1" dirty="0"/>
                        <a:t>Predicted:</a:t>
                      </a:r>
                    </a:p>
                    <a:p>
                      <a:r>
                        <a:rPr lang="en-US" sz="2000" b="1" dirty="0"/>
                        <a:t>No</a:t>
                      </a:r>
                    </a:p>
                  </a:txBody>
                  <a:tcPr/>
                </a:tc>
                <a:tc>
                  <a:txBody>
                    <a:bodyPr/>
                    <a:lstStyle/>
                    <a:p>
                      <a:r>
                        <a:rPr lang="en-US" sz="2000" b="1" dirty="0"/>
                        <a:t>Predicted:</a:t>
                      </a:r>
                    </a:p>
                    <a:p>
                      <a:r>
                        <a:rPr lang="en-US" sz="2000" b="1" dirty="0"/>
                        <a:t>Y</a:t>
                      </a:r>
                    </a:p>
                  </a:txBody>
                  <a:tcPr/>
                </a:tc>
                <a:tc>
                  <a:txBody>
                    <a:bodyPr/>
                    <a:lstStyle/>
                    <a:p>
                      <a:endParaRPr lang="en-US" sz="2000" dirty="0"/>
                    </a:p>
                  </a:txBody>
                  <a:tcPr/>
                </a:tc>
                <a:extLst>
                  <a:ext uri="{0D108BD9-81ED-4DB2-BD59-A6C34878D82A}">
                    <a16:rowId xmlns:a16="http://schemas.microsoft.com/office/drawing/2014/main" val="3157449811"/>
                  </a:ext>
                </a:extLst>
              </a:tr>
              <a:tr h="853350">
                <a:tc>
                  <a:txBody>
                    <a:bodyPr/>
                    <a:lstStyle/>
                    <a:p>
                      <a:r>
                        <a:rPr lang="en-US" sz="2000" b="1" dirty="0"/>
                        <a:t>Actual:</a:t>
                      </a:r>
                    </a:p>
                    <a:p>
                      <a:r>
                        <a:rPr lang="en-US" sz="2000" b="1" dirty="0"/>
                        <a:t>No</a:t>
                      </a:r>
                    </a:p>
                  </a:txBody>
                  <a:tcPr/>
                </a:tc>
                <a:tc>
                  <a:txBody>
                    <a:bodyPr/>
                    <a:lstStyle/>
                    <a:p>
                      <a:endParaRPr lang="en-US" sz="2000" b="1" dirty="0"/>
                    </a:p>
                    <a:p>
                      <a:r>
                        <a:rPr lang="en-US" sz="2000" b="1" dirty="0"/>
                        <a:t>      TN= 55</a:t>
                      </a:r>
                    </a:p>
                  </a:txBody>
                  <a:tcPr/>
                </a:tc>
                <a:tc>
                  <a:txBody>
                    <a:bodyPr/>
                    <a:lstStyle/>
                    <a:p>
                      <a:endParaRPr lang="en-US" sz="2000" b="1" dirty="0"/>
                    </a:p>
                    <a:p>
                      <a:r>
                        <a:rPr lang="en-US" sz="2000" b="1" dirty="0"/>
                        <a:t>    FP=10</a:t>
                      </a:r>
                    </a:p>
                  </a:txBody>
                  <a:tcPr/>
                </a:tc>
                <a:tc>
                  <a:txBody>
                    <a:bodyPr/>
                    <a:lstStyle/>
                    <a:p>
                      <a:endParaRPr lang="en-US" sz="2000" b="1" dirty="0"/>
                    </a:p>
                    <a:p>
                      <a:r>
                        <a:rPr lang="en-US" sz="2000" b="1" dirty="0"/>
                        <a:t>       65</a:t>
                      </a:r>
                    </a:p>
                  </a:txBody>
                  <a:tcPr/>
                </a:tc>
                <a:extLst>
                  <a:ext uri="{0D108BD9-81ED-4DB2-BD59-A6C34878D82A}">
                    <a16:rowId xmlns:a16="http://schemas.microsoft.com/office/drawing/2014/main" val="4252037009"/>
                  </a:ext>
                </a:extLst>
              </a:tr>
              <a:tr h="853350">
                <a:tc>
                  <a:txBody>
                    <a:bodyPr/>
                    <a:lstStyle/>
                    <a:p>
                      <a:r>
                        <a:rPr lang="en-US" sz="2000" b="1" dirty="0"/>
                        <a:t> Actual:</a:t>
                      </a:r>
                    </a:p>
                    <a:p>
                      <a:r>
                        <a:rPr lang="en-US" sz="2000" b="1" dirty="0"/>
                        <a:t>Yes</a:t>
                      </a:r>
                    </a:p>
                  </a:txBody>
                  <a:tcPr/>
                </a:tc>
                <a:tc>
                  <a:txBody>
                    <a:bodyPr/>
                    <a:lstStyle/>
                    <a:p>
                      <a:endParaRPr lang="en-US" sz="2000" b="1" dirty="0"/>
                    </a:p>
                    <a:p>
                      <a:r>
                        <a:rPr lang="en-US" sz="2000" b="1" dirty="0"/>
                        <a:t>          FN=5</a:t>
                      </a:r>
                    </a:p>
                  </a:txBody>
                  <a:tcPr/>
                </a:tc>
                <a:tc>
                  <a:txBody>
                    <a:bodyPr/>
                    <a:lstStyle/>
                    <a:p>
                      <a:endParaRPr lang="en-US" sz="2000" b="1" dirty="0"/>
                    </a:p>
                    <a:p>
                      <a:r>
                        <a:rPr lang="en-US" sz="2000" b="1" dirty="0"/>
                        <a:t>        TP=100</a:t>
                      </a:r>
                    </a:p>
                  </a:txBody>
                  <a:tcPr/>
                </a:tc>
                <a:tc>
                  <a:txBody>
                    <a:bodyPr/>
                    <a:lstStyle/>
                    <a:p>
                      <a:endParaRPr lang="en-US" sz="2000" b="1" dirty="0"/>
                    </a:p>
                    <a:p>
                      <a:r>
                        <a:rPr lang="en-US" sz="2000" b="1" dirty="0"/>
                        <a:t>       105</a:t>
                      </a:r>
                    </a:p>
                  </a:txBody>
                  <a:tcPr/>
                </a:tc>
                <a:extLst>
                  <a:ext uri="{0D108BD9-81ED-4DB2-BD59-A6C34878D82A}">
                    <a16:rowId xmlns:a16="http://schemas.microsoft.com/office/drawing/2014/main" val="2016420849"/>
                  </a:ext>
                </a:extLst>
              </a:tr>
              <a:tr h="853350">
                <a:tc>
                  <a:txBody>
                    <a:bodyPr/>
                    <a:lstStyle/>
                    <a:p>
                      <a:endParaRPr lang="en-US"/>
                    </a:p>
                  </a:txBody>
                  <a:tcPr/>
                </a:tc>
                <a:tc>
                  <a:txBody>
                    <a:bodyPr/>
                    <a:lstStyle/>
                    <a:p>
                      <a:endParaRPr lang="en-US" sz="2000" b="1" dirty="0"/>
                    </a:p>
                    <a:p>
                      <a:r>
                        <a:rPr lang="en-US" sz="2000" b="1" dirty="0"/>
                        <a:t>         60</a:t>
                      </a:r>
                    </a:p>
                  </a:txBody>
                  <a:tcPr/>
                </a:tc>
                <a:tc>
                  <a:txBody>
                    <a:bodyPr/>
                    <a:lstStyle/>
                    <a:p>
                      <a:endParaRPr lang="en-US" sz="2000" b="1" dirty="0"/>
                    </a:p>
                    <a:p>
                      <a:r>
                        <a:rPr lang="en-US" sz="2000" b="1" dirty="0"/>
                        <a:t>      110  </a:t>
                      </a:r>
                    </a:p>
                  </a:txBody>
                  <a:tcPr/>
                </a:tc>
                <a:tc>
                  <a:txBody>
                    <a:bodyPr/>
                    <a:lstStyle/>
                    <a:p>
                      <a:endParaRPr lang="en-US" dirty="0"/>
                    </a:p>
                  </a:txBody>
                  <a:tcPr/>
                </a:tc>
                <a:extLst>
                  <a:ext uri="{0D108BD9-81ED-4DB2-BD59-A6C34878D82A}">
                    <a16:rowId xmlns:a16="http://schemas.microsoft.com/office/drawing/2014/main" val="160934339"/>
                  </a:ext>
                </a:extLst>
              </a:tr>
            </a:tbl>
          </a:graphicData>
        </a:graphic>
      </p:graphicFrame>
      <p:sp>
        <p:nvSpPr>
          <p:cNvPr id="10" name="TextBox 9">
            <a:extLst>
              <a:ext uri="{FF2B5EF4-FFF2-40B4-BE49-F238E27FC236}">
                <a16:creationId xmlns:a16="http://schemas.microsoft.com/office/drawing/2014/main" id="{53F710BF-E1AA-753B-8A9D-481C18B6BBC5}"/>
              </a:ext>
            </a:extLst>
          </p:cNvPr>
          <p:cNvSpPr txBox="1"/>
          <p:nvPr/>
        </p:nvSpPr>
        <p:spPr>
          <a:xfrm>
            <a:off x="6864301" y="1545141"/>
            <a:ext cx="5057311" cy="1569660"/>
          </a:xfrm>
          <a:prstGeom prst="rect">
            <a:avLst/>
          </a:prstGeom>
          <a:noFill/>
        </p:spPr>
        <p:txBody>
          <a:bodyPr wrap="square" rtlCol="0">
            <a:spAutoFit/>
          </a:bodyPr>
          <a:lstStyle/>
          <a:p>
            <a:r>
              <a:rPr lang="en-US" sz="2400" b="1" dirty="0"/>
              <a:t>Accuracy:</a:t>
            </a:r>
          </a:p>
          <a:p>
            <a:pPr marL="342900" indent="-342900">
              <a:buFont typeface="Wingdings" panose="05000000000000000000" pitchFamily="2" charset="2"/>
              <a:buChar char="v"/>
            </a:pPr>
            <a:r>
              <a:rPr lang="en-US" sz="2400" b="1" dirty="0"/>
              <a:t>Overall, how accurate is it </a:t>
            </a:r>
            <a:r>
              <a:rPr lang="en-US" sz="2400" b="1" dirty="0">
                <a:solidFill>
                  <a:srgbClr val="FFC000"/>
                </a:solidFill>
              </a:rPr>
              <a:t>correct?</a:t>
            </a:r>
          </a:p>
          <a:p>
            <a:pPr marL="342900" indent="-342900">
              <a:buFont typeface="Wingdings" panose="05000000000000000000" pitchFamily="2" charset="2"/>
              <a:buChar char="v"/>
            </a:pPr>
            <a:r>
              <a:rPr lang="en-US" sz="2400" b="1" dirty="0">
                <a:solidFill>
                  <a:srgbClr val="FFC000"/>
                </a:solidFill>
              </a:rPr>
              <a:t>(TP+TN)/N =  155/170 = 91%</a:t>
            </a:r>
          </a:p>
        </p:txBody>
      </p:sp>
    </p:spTree>
    <p:extLst>
      <p:ext uri="{BB962C8B-B14F-4D97-AF65-F5344CB8AC3E}">
        <p14:creationId xmlns:p14="http://schemas.microsoft.com/office/powerpoint/2010/main" val="25842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FB37-8A56-66CC-81AC-AB6E7F445626}"/>
              </a:ext>
            </a:extLst>
          </p:cNvPr>
          <p:cNvSpPr>
            <a:spLocks noGrp="1"/>
          </p:cNvSpPr>
          <p:nvPr>
            <p:ph type="title"/>
          </p:nvPr>
        </p:nvSpPr>
        <p:spPr>
          <a:xfrm>
            <a:off x="550862" y="549275"/>
            <a:ext cx="11091600" cy="856738"/>
          </a:xfrm>
        </p:spPr>
        <p:txBody>
          <a:bodyPr/>
          <a:lstStyle/>
          <a:p>
            <a:r>
              <a:rPr lang="en-US" dirty="0"/>
              <a:t>MODEL EVALUATION</a:t>
            </a:r>
          </a:p>
        </p:txBody>
      </p:sp>
      <p:sp>
        <p:nvSpPr>
          <p:cNvPr id="4" name="Date Placeholder 3">
            <a:extLst>
              <a:ext uri="{FF2B5EF4-FFF2-40B4-BE49-F238E27FC236}">
                <a16:creationId xmlns:a16="http://schemas.microsoft.com/office/drawing/2014/main" id="{0AECD63D-5B85-2DCA-3D3B-CD2D5933847C}"/>
              </a:ext>
            </a:extLst>
          </p:cNvPr>
          <p:cNvSpPr>
            <a:spLocks noGrp="1"/>
          </p:cNvSpPr>
          <p:nvPr>
            <p:ph type="dt" sz="half" idx="10"/>
          </p:nvPr>
        </p:nvSpPr>
        <p:spPr/>
        <p:txBody>
          <a:bodyPr/>
          <a:lstStyle/>
          <a:p>
            <a:r>
              <a:rPr lang="en-US" dirty="0"/>
              <a:t>Thursday, September 29, 2022</a:t>
            </a:r>
          </a:p>
        </p:txBody>
      </p:sp>
      <p:sp>
        <p:nvSpPr>
          <p:cNvPr id="5" name="Footer Placeholder 4">
            <a:extLst>
              <a:ext uri="{FF2B5EF4-FFF2-40B4-BE49-F238E27FC236}">
                <a16:creationId xmlns:a16="http://schemas.microsoft.com/office/drawing/2014/main" id="{6769E58D-063A-6B7E-9DA5-9C011C954F3B}"/>
              </a:ext>
            </a:extLst>
          </p:cNvPr>
          <p:cNvSpPr>
            <a:spLocks noGrp="1"/>
          </p:cNvSpPr>
          <p:nvPr>
            <p:ph type="ftr" sz="quarter" idx="11"/>
          </p:nvPr>
        </p:nvSpPr>
        <p:spPr/>
        <p:txBody>
          <a:bodyPr/>
          <a:lstStyle/>
          <a:p>
            <a:r>
              <a:rPr lang="en-US" dirty="0"/>
              <a:t>SVADSTI FALL 2022</a:t>
            </a:r>
          </a:p>
        </p:txBody>
      </p:sp>
      <p:sp>
        <p:nvSpPr>
          <p:cNvPr id="6" name="Slide Number Placeholder 5">
            <a:extLst>
              <a:ext uri="{FF2B5EF4-FFF2-40B4-BE49-F238E27FC236}">
                <a16:creationId xmlns:a16="http://schemas.microsoft.com/office/drawing/2014/main" id="{E544144B-26CD-5EB2-A123-1BBFC50C431D}"/>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8" name="TextBox 7">
            <a:extLst>
              <a:ext uri="{FF2B5EF4-FFF2-40B4-BE49-F238E27FC236}">
                <a16:creationId xmlns:a16="http://schemas.microsoft.com/office/drawing/2014/main" id="{DAA2CD2D-0747-DE5E-26A6-4426193ABD7A}"/>
              </a:ext>
            </a:extLst>
          </p:cNvPr>
          <p:cNvSpPr txBox="1"/>
          <p:nvPr/>
        </p:nvSpPr>
        <p:spPr>
          <a:xfrm>
            <a:off x="6785642" y="3846463"/>
            <a:ext cx="5057311" cy="1015663"/>
          </a:xfrm>
          <a:prstGeom prst="rect">
            <a:avLst/>
          </a:prstGeom>
          <a:noFill/>
        </p:spPr>
        <p:txBody>
          <a:bodyPr wrap="square" rtlCol="0">
            <a:spAutoFit/>
          </a:bodyPr>
          <a:lstStyle/>
          <a:p>
            <a:r>
              <a:rPr lang="en-US" sz="2000" b="1" dirty="0"/>
              <a:t>Miscalculating Rate (Error Rate)</a:t>
            </a:r>
          </a:p>
          <a:p>
            <a:pPr marL="342900" indent="-342900">
              <a:buFont typeface="Wingdings" panose="05000000000000000000" pitchFamily="2" charset="2"/>
              <a:buChar char="ü"/>
            </a:pPr>
            <a:r>
              <a:rPr lang="en-US" sz="2000" b="1" dirty="0"/>
              <a:t>Overall, how often is it </a:t>
            </a:r>
            <a:r>
              <a:rPr lang="en-US" sz="2000" b="1" dirty="0">
                <a:solidFill>
                  <a:srgbClr val="FFC000"/>
                </a:solidFill>
              </a:rPr>
              <a:t>Wrong?</a:t>
            </a:r>
          </a:p>
          <a:p>
            <a:pPr marL="342900" indent="-342900">
              <a:buFont typeface="Wingdings" panose="05000000000000000000" pitchFamily="2" charset="2"/>
              <a:buChar char="ü"/>
            </a:pPr>
            <a:r>
              <a:rPr lang="en-US" sz="2000" b="1" dirty="0">
                <a:solidFill>
                  <a:srgbClr val="FFC000"/>
                </a:solidFill>
              </a:rPr>
              <a:t>(FP+FN)/N=15/170= 9%</a:t>
            </a:r>
          </a:p>
        </p:txBody>
      </p:sp>
      <p:graphicFrame>
        <p:nvGraphicFramePr>
          <p:cNvPr id="3" name="Table 8">
            <a:extLst>
              <a:ext uri="{FF2B5EF4-FFF2-40B4-BE49-F238E27FC236}">
                <a16:creationId xmlns:a16="http://schemas.microsoft.com/office/drawing/2014/main" id="{35339754-ADA0-BB18-7739-AE3C1194BE19}"/>
              </a:ext>
            </a:extLst>
          </p:cNvPr>
          <p:cNvGraphicFramePr>
            <a:graphicFrameLocks noGrp="1"/>
          </p:cNvGraphicFramePr>
          <p:nvPr/>
        </p:nvGraphicFramePr>
        <p:xfrm>
          <a:off x="550862" y="1563329"/>
          <a:ext cx="6036752" cy="3565890"/>
        </p:xfrm>
        <a:graphic>
          <a:graphicData uri="http://schemas.openxmlformats.org/drawingml/2006/table">
            <a:tbl>
              <a:tblPr firstRow="1" bandRow="1">
                <a:tableStyleId>{5C22544A-7EE6-4342-B048-85BDC9FD1C3A}</a:tableStyleId>
              </a:tblPr>
              <a:tblGrid>
                <a:gridCol w="1509188">
                  <a:extLst>
                    <a:ext uri="{9D8B030D-6E8A-4147-A177-3AD203B41FA5}">
                      <a16:colId xmlns:a16="http://schemas.microsoft.com/office/drawing/2014/main" val="1663530340"/>
                    </a:ext>
                  </a:extLst>
                </a:gridCol>
                <a:gridCol w="1509188">
                  <a:extLst>
                    <a:ext uri="{9D8B030D-6E8A-4147-A177-3AD203B41FA5}">
                      <a16:colId xmlns:a16="http://schemas.microsoft.com/office/drawing/2014/main" val="2732663441"/>
                    </a:ext>
                  </a:extLst>
                </a:gridCol>
                <a:gridCol w="1509188">
                  <a:extLst>
                    <a:ext uri="{9D8B030D-6E8A-4147-A177-3AD203B41FA5}">
                      <a16:colId xmlns:a16="http://schemas.microsoft.com/office/drawing/2014/main" val="3706903701"/>
                    </a:ext>
                  </a:extLst>
                </a:gridCol>
                <a:gridCol w="1509188">
                  <a:extLst>
                    <a:ext uri="{9D8B030D-6E8A-4147-A177-3AD203B41FA5}">
                      <a16:colId xmlns:a16="http://schemas.microsoft.com/office/drawing/2014/main" val="2307860858"/>
                    </a:ext>
                  </a:extLst>
                </a:gridCol>
              </a:tblGrid>
              <a:tr h="853350">
                <a:tc>
                  <a:txBody>
                    <a:bodyPr/>
                    <a:lstStyle/>
                    <a:p>
                      <a:endParaRPr lang="en-US" sz="2000" dirty="0"/>
                    </a:p>
                    <a:p>
                      <a:r>
                        <a:rPr lang="en-US" sz="2000" dirty="0"/>
                        <a:t>   N = 170</a:t>
                      </a:r>
                    </a:p>
                  </a:txBody>
                  <a:tcPr/>
                </a:tc>
                <a:tc>
                  <a:txBody>
                    <a:bodyPr/>
                    <a:lstStyle/>
                    <a:p>
                      <a:r>
                        <a:rPr lang="en-US" sz="2000" b="1" dirty="0"/>
                        <a:t>Predicted:</a:t>
                      </a:r>
                    </a:p>
                    <a:p>
                      <a:r>
                        <a:rPr lang="en-US" sz="2000" b="1" dirty="0"/>
                        <a:t>No</a:t>
                      </a:r>
                    </a:p>
                  </a:txBody>
                  <a:tcPr/>
                </a:tc>
                <a:tc>
                  <a:txBody>
                    <a:bodyPr/>
                    <a:lstStyle/>
                    <a:p>
                      <a:r>
                        <a:rPr lang="en-US" sz="2000" b="1" dirty="0"/>
                        <a:t>Predicted:</a:t>
                      </a:r>
                    </a:p>
                    <a:p>
                      <a:r>
                        <a:rPr lang="en-US" sz="2000" b="1" dirty="0"/>
                        <a:t>Y</a:t>
                      </a:r>
                    </a:p>
                  </a:txBody>
                  <a:tcPr/>
                </a:tc>
                <a:tc>
                  <a:txBody>
                    <a:bodyPr/>
                    <a:lstStyle/>
                    <a:p>
                      <a:endParaRPr lang="en-US" sz="2000" dirty="0"/>
                    </a:p>
                  </a:txBody>
                  <a:tcPr/>
                </a:tc>
                <a:extLst>
                  <a:ext uri="{0D108BD9-81ED-4DB2-BD59-A6C34878D82A}">
                    <a16:rowId xmlns:a16="http://schemas.microsoft.com/office/drawing/2014/main" val="3157449811"/>
                  </a:ext>
                </a:extLst>
              </a:tr>
              <a:tr h="853350">
                <a:tc>
                  <a:txBody>
                    <a:bodyPr/>
                    <a:lstStyle/>
                    <a:p>
                      <a:r>
                        <a:rPr lang="en-US" sz="2000" b="1" dirty="0"/>
                        <a:t>Actual:</a:t>
                      </a:r>
                    </a:p>
                    <a:p>
                      <a:r>
                        <a:rPr lang="en-US" sz="2000" b="1" dirty="0"/>
                        <a:t>No</a:t>
                      </a:r>
                    </a:p>
                  </a:txBody>
                  <a:tcPr/>
                </a:tc>
                <a:tc>
                  <a:txBody>
                    <a:bodyPr/>
                    <a:lstStyle/>
                    <a:p>
                      <a:endParaRPr lang="en-US" sz="2000" b="1" dirty="0"/>
                    </a:p>
                    <a:p>
                      <a:r>
                        <a:rPr lang="en-US" sz="2000" b="1" dirty="0"/>
                        <a:t>      TN= 55</a:t>
                      </a:r>
                    </a:p>
                  </a:txBody>
                  <a:tcPr/>
                </a:tc>
                <a:tc>
                  <a:txBody>
                    <a:bodyPr/>
                    <a:lstStyle/>
                    <a:p>
                      <a:endParaRPr lang="en-US" sz="2000" b="1" dirty="0"/>
                    </a:p>
                    <a:p>
                      <a:r>
                        <a:rPr lang="en-US" sz="2000" b="1" dirty="0"/>
                        <a:t>    FP=10</a:t>
                      </a:r>
                    </a:p>
                  </a:txBody>
                  <a:tcPr/>
                </a:tc>
                <a:tc>
                  <a:txBody>
                    <a:bodyPr/>
                    <a:lstStyle/>
                    <a:p>
                      <a:endParaRPr lang="en-US" sz="2000" b="1" dirty="0"/>
                    </a:p>
                    <a:p>
                      <a:r>
                        <a:rPr lang="en-US" sz="2000" b="1" dirty="0"/>
                        <a:t>       65</a:t>
                      </a:r>
                    </a:p>
                  </a:txBody>
                  <a:tcPr/>
                </a:tc>
                <a:extLst>
                  <a:ext uri="{0D108BD9-81ED-4DB2-BD59-A6C34878D82A}">
                    <a16:rowId xmlns:a16="http://schemas.microsoft.com/office/drawing/2014/main" val="4252037009"/>
                  </a:ext>
                </a:extLst>
              </a:tr>
              <a:tr h="853350">
                <a:tc>
                  <a:txBody>
                    <a:bodyPr/>
                    <a:lstStyle/>
                    <a:p>
                      <a:r>
                        <a:rPr lang="en-US" sz="2000" b="1" dirty="0"/>
                        <a:t> Actual:</a:t>
                      </a:r>
                    </a:p>
                    <a:p>
                      <a:r>
                        <a:rPr lang="en-US" sz="2000" b="1" dirty="0"/>
                        <a:t>Yes</a:t>
                      </a:r>
                    </a:p>
                  </a:txBody>
                  <a:tcPr/>
                </a:tc>
                <a:tc>
                  <a:txBody>
                    <a:bodyPr/>
                    <a:lstStyle/>
                    <a:p>
                      <a:endParaRPr lang="en-US" sz="2000" b="1" dirty="0"/>
                    </a:p>
                    <a:p>
                      <a:r>
                        <a:rPr lang="en-US" sz="2000" b="1" dirty="0"/>
                        <a:t>          FN=5</a:t>
                      </a:r>
                    </a:p>
                  </a:txBody>
                  <a:tcPr/>
                </a:tc>
                <a:tc>
                  <a:txBody>
                    <a:bodyPr/>
                    <a:lstStyle/>
                    <a:p>
                      <a:endParaRPr lang="en-US" sz="2000" b="1" dirty="0"/>
                    </a:p>
                    <a:p>
                      <a:r>
                        <a:rPr lang="en-US" sz="2000" b="1" dirty="0"/>
                        <a:t>        TP=100</a:t>
                      </a:r>
                    </a:p>
                  </a:txBody>
                  <a:tcPr/>
                </a:tc>
                <a:tc>
                  <a:txBody>
                    <a:bodyPr/>
                    <a:lstStyle/>
                    <a:p>
                      <a:endParaRPr lang="en-US" sz="2000" b="1" dirty="0"/>
                    </a:p>
                    <a:p>
                      <a:r>
                        <a:rPr lang="en-US" sz="2000" b="1" dirty="0"/>
                        <a:t>       105</a:t>
                      </a:r>
                    </a:p>
                  </a:txBody>
                  <a:tcPr/>
                </a:tc>
                <a:extLst>
                  <a:ext uri="{0D108BD9-81ED-4DB2-BD59-A6C34878D82A}">
                    <a16:rowId xmlns:a16="http://schemas.microsoft.com/office/drawing/2014/main" val="2016420849"/>
                  </a:ext>
                </a:extLst>
              </a:tr>
              <a:tr h="853350">
                <a:tc>
                  <a:txBody>
                    <a:bodyPr/>
                    <a:lstStyle/>
                    <a:p>
                      <a:endParaRPr lang="en-US"/>
                    </a:p>
                  </a:txBody>
                  <a:tcPr/>
                </a:tc>
                <a:tc>
                  <a:txBody>
                    <a:bodyPr/>
                    <a:lstStyle/>
                    <a:p>
                      <a:endParaRPr lang="en-US" sz="2000" b="1" dirty="0"/>
                    </a:p>
                    <a:p>
                      <a:r>
                        <a:rPr lang="en-US" sz="2000" b="1" dirty="0"/>
                        <a:t>         60</a:t>
                      </a:r>
                    </a:p>
                  </a:txBody>
                  <a:tcPr/>
                </a:tc>
                <a:tc>
                  <a:txBody>
                    <a:bodyPr/>
                    <a:lstStyle/>
                    <a:p>
                      <a:endParaRPr lang="en-US" sz="2000" b="1" dirty="0"/>
                    </a:p>
                    <a:p>
                      <a:r>
                        <a:rPr lang="en-US" sz="2000" b="1" dirty="0"/>
                        <a:t>      110  </a:t>
                      </a:r>
                    </a:p>
                  </a:txBody>
                  <a:tcPr/>
                </a:tc>
                <a:tc>
                  <a:txBody>
                    <a:bodyPr/>
                    <a:lstStyle/>
                    <a:p>
                      <a:endParaRPr lang="en-US" dirty="0"/>
                    </a:p>
                  </a:txBody>
                  <a:tcPr/>
                </a:tc>
                <a:extLst>
                  <a:ext uri="{0D108BD9-81ED-4DB2-BD59-A6C34878D82A}">
                    <a16:rowId xmlns:a16="http://schemas.microsoft.com/office/drawing/2014/main" val="160934339"/>
                  </a:ext>
                </a:extLst>
              </a:tr>
            </a:tbl>
          </a:graphicData>
        </a:graphic>
      </p:graphicFrame>
      <p:sp>
        <p:nvSpPr>
          <p:cNvPr id="10" name="TextBox 9">
            <a:extLst>
              <a:ext uri="{FF2B5EF4-FFF2-40B4-BE49-F238E27FC236}">
                <a16:creationId xmlns:a16="http://schemas.microsoft.com/office/drawing/2014/main" id="{53F710BF-E1AA-753B-8A9D-481C18B6BBC5}"/>
              </a:ext>
            </a:extLst>
          </p:cNvPr>
          <p:cNvSpPr txBox="1"/>
          <p:nvPr/>
        </p:nvSpPr>
        <p:spPr>
          <a:xfrm>
            <a:off x="6864301" y="1545141"/>
            <a:ext cx="5057311" cy="1631216"/>
          </a:xfrm>
          <a:prstGeom prst="rect">
            <a:avLst/>
          </a:prstGeom>
          <a:noFill/>
        </p:spPr>
        <p:txBody>
          <a:bodyPr wrap="square" rtlCol="0">
            <a:spAutoFit/>
          </a:bodyPr>
          <a:lstStyle/>
          <a:p>
            <a:r>
              <a:rPr lang="en-US" sz="2000" b="1" dirty="0"/>
              <a:t>Terminology:</a:t>
            </a:r>
          </a:p>
          <a:p>
            <a:pPr marL="342900" indent="-342900">
              <a:buFont typeface="Wingdings" panose="05000000000000000000" pitchFamily="2" charset="2"/>
              <a:buChar char="v"/>
            </a:pPr>
            <a:r>
              <a:rPr lang="en-US" sz="2000" b="1" dirty="0"/>
              <a:t>True Positives (TP)</a:t>
            </a:r>
          </a:p>
          <a:p>
            <a:pPr marL="342900" indent="-342900">
              <a:buFont typeface="Wingdings" panose="05000000000000000000" pitchFamily="2" charset="2"/>
              <a:buChar char="v"/>
            </a:pPr>
            <a:r>
              <a:rPr lang="en-US" sz="2000" b="1" dirty="0"/>
              <a:t>True Negatives (TN)</a:t>
            </a:r>
          </a:p>
          <a:p>
            <a:pPr marL="342900" indent="-342900">
              <a:buFont typeface="Wingdings" panose="05000000000000000000" pitchFamily="2" charset="2"/>
              <a:buChar char="v"/>
            </a:pPr>
            <a:r>
              <a:rPr lang="en-US" sz="2000" b="1" dirty="0"/>
              <a:t>False Positives (FP)</a:t>
            </a:r>
          </a:p>
          <a:p>
            <a:pPr marL="342900" indent="-342900">
              <a:buFont typeface="Wingdings" panose="05000000000000000000" pitchFamily="2" charset="2"/>
              <a:buChar char="v"/>
            </a:pPr>
            <a:r>
              <a:rPr lang="en-US" sz="2000" b="1" dirty="0"/>
              <a:t>False Negatives (FN)</a:t>
            </a:r>
          </a:p>
        </p:txBody>
      </p:sp>
    </p:spTree>
    <p:extLst>
      <p:ext uri="{BB962C8B-B14F-4D97-AF65-F5344CB8AC3E}">
        <p14:creationId xmlns:p14="http://schemas.microsoft.com/office/powerpoint/2010/main" val="320498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Moussa Doumbia</a:t>
            </a:r>
          </a:p>
          <a:p>
            <a:r>
              <a:rPr lang="en-US" dirty="0"/>
              <a:t>mdoumbia@howard.edu</a:t>
            </a:r>
          </a:p>
          <a:p>
            <a:r>
              <a:rPr lang="en-US" dirty="0"/>
              <a:t>www.moussadoumbia.com</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dirty="0"/>
              <a:t>SLOGISTIC MODEL</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sz="7200" dirty="0"/>
              <a:t>Background</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dirty="0"/>
              <a:t>Thursday, September 29, 2022</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SVADSTI FALL 2022</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8" name="TextBox 7">
            <a:extLst>
              <a:ext uri="{FF2B5EF4-FFF2-40B4-BE49-F238E27FC236}">
                <a16:creationId xmlns:a16="http://schemas.microsoft.com/office/drawing/2014/main" id="{D73753E0-027C-C7F9-FC41-47F521BBACFC}"/>
              </a:ext>
            </a:extLst>
          </p:cNvPr>
          <p:cNvSpPr txBox="1"/>
          <p:nvPr/>
        </p:nvSpPr>
        <p:spPr>
          <a:xfrm>
            <a:off x="550862" y="1995948"/>
            <a:ext cx="10785987" cy="769441"/>
          </a:xfrm>
          <a:prstGeom prst="rect">
            <a:avLst/>
          </a:prstGeom>
          <a:noFill/>
        </p:spPr>
        <p:txBody>
          <a:bodyPr wrap="square" rtlCol="0">
            <a:spAutoFit/>
          </a:bodyPr>
          <a:lstStyle/>
          <a:p>
            <a:r>
              <a:rPr lang="en-US" sz="4400" dirty="0"/>
              <a:t>Classification model</a:t>
            </a:r>
          </a:p>
        </p:txBody>
      </p:sp>
      <p:sp>
        <p:nvSpPr>
          <p:cNvPr id="10" name="TextBox 9">
            <a:extLst>
              <a:ext uri="{FF2B5EF4-FFF2-40B4-BE49-F238E27FC236}">
                <a16:creationId xmlns:a16="http://schemas.microsoft.com/office/drawing/2014/main" id="{A2C4D817-86B6-6D8F-056A-94EFC0A80158}"/>
              </a:ext>
            </a:extLst>
          </p:cNvPr>
          <p:cNvSpPr txBox="1"/>
          <p:nvPr/>
        </p:nvSpPr>
        <p:spPr>
          <a:xfrm>
            <a:off x="550862" y="3062983"/>
            <a:ext cx="6096000" cy="769441"/>
          </a:xfrm>
          <a:prstGeom prst="rect">
            <a:avLst/>
          </a:prstGeom>
          <a:noFill/>
        </p:spPr>
        <p:txBody>
          <a:bodyPr wrap="square">
            <a:spAutoFit/>
          </a:bodyPr>
          <a:lstStyle/>
          <a:p>
            <a:r>
              <a:rPr lang="en-US" sz="4400" dirty="0"/>
              <a:t>Logistic Model</a:t>
            </a:r>
          </a:p>
        </p:txBody>
      </p:sp>
      <p:sp>
        <p:nvSpPr>
          <p:cNvPr id="13" name="TextBox 12">
            <a:extLst>
              <a:ext uri="{FF2B5EF4-FFF2-40B4-BE49-F238E27FC236}">
                <a16:creationId xmlns:a16="http://schemas.microsoft.com/office/drawing/2014/main" id="{86E18C05-724E-3429-E480-1C0BD4AF786D}"/>
              </a:ext>
            </a:extLst>
          </p:cNvPr>
          <p:cNvSpPr txBox="1"/>
          <p:nvPr/>
        </p:nvSpPr>
        <p:spPr>
          <a:xfrm>
            <a:off x="550861" y="4402174"/>
            <a:ext cx="7649241" cy="769441"/>
          </a:xfrm>
          <a:prstGeom prst="rect">
            <a:avLst/>
          </a:prstGeom>
          <a:noFill/>
        </p:spPr>
        <p:txBody>
          <a:bodyPr wrap="square">
            <a:spAutoFit/>
          </a:bodyPr>
          <a:lstStyle/>
          <a:p>
            <a:r>
              <a:rPr lang="en-US" sz="4400" dirty="0"/>
              <a:t>Interpret the result</a:t>
            </a:r>
          </a:p>
        </p:txBody>
      </p:sp>
    </p:spTree>
    <p:extLst>
      <p:ext uri="{BB962C8B-B14F-4D97-AF65-F5344CB8AC3E}">
        <p14:creationId xmlns:p14="http://schemas.microsoft.com/office/powerpoint/2010/main" val="374028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Background</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dirty="0"/>
              <a:t>Thursday,  September 29, , 2022</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VADSTI FALL 2022</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9" name="TextBox 8">
            <a:extLst>
              <a:ext uri="{FF2B5EF4-FFF2-40B4-BE49-F238E27FC236}">
                <a16:creationId xmlns:a16="http://schemas.microsoft.com/office/drawing/2014/main" id="{5E1AEC78-3A06-C7A8-37BD-AF50F030EBAC}"/>
              </a:ext>
            </a:extLst>
          </p:cNvPr>
          <p:cNvSpPr txBox="1"/>
          <p:nvPr/>
        </p:nvSpPr>
        <p:spPr>
          <a:xfrm>
            <a:off x="311150" y="1541761"/>
            <a:ext cx="6096000" cy="523220"/>
          </a:xfrm>
          <a:prstGeom prst="rect">
            <a:avLst/>
          </a:prstGeom>
          <a:noFill/>
        </p:spPr>
        <p:txBody>
          <a:bodyPr wrap="square">
            <a:spAutoFit/>
          </a:bodyPr>
          <a:lstStyle/>
          <a:p>
            <a:r>
              <a:rPr lang="en-US" sz="2800" dirty="0"/>
              <a:t>Spam versus “Ham” emails</a:t>
            </a:r>
          </a:p>
        </p:txBody>
      </p:sp>
      <p:sp>
        <p:nvSpPr>
          <p:cNvPr id="12" name="TextBox 11">
            <a:extLst>
              <a:ext uri="{FF2B5EF4-FFF2-40B4-BE49-F238E27FC236}">
                <a16:creationId xmlns:a16="http://schemas.microsoft.com/office/drawing/2014/main" id="{BB0A4FD0-C078-8571-404A-84516F1E0331}"/>
              </a:ext>
            </a:extLst>
          </p:cNvPr>
          <p:cNvSpPr txBox="1"/>
          <p:nvPr/>
        </p:nvSpPr>
        <p:spPr>
          <a:xfrm>
            <a:off x="311150" y="2621933"/>
            <a:ext cx="6096000" cy="523220"/>
          </a:xfrm>
          <a:prstGeom prst="rect">
            <a:avLst/>
          </a:prstGeom>
          <a:noFill/>
        </p:spPr>
        <p:txBody>
          <a:bodyPr wrap="square">
            <a:spAutoFit/>
          </a:bodyPr>
          <a:lstStyle/>
          <a:p>
            <a:r>
              <a:rPr lang="en-US" sz="2800" dirty="0"/>
              <a:t>Loan Default (Yes/No)</a:t>
            </a:r>
          </a:p>
        </p:txBody>
      </p:sp>
      <p:sp>
        <p:nvSpPr>
          <p:cNvPr id="14" name="TextBox 13">
            <a:extLst>
              <a:ext uri="{FF2B5EF4-FFF2-40B4-BE49-F238E27FC236}">
                <a16:creationId xmlns:a16="http://schemas.microsoft.com/office/drawing/2014/main" id="{6E791F8A-D55A-39C8-9BC4-E32732C8F29B}"/>
              </a:ext>
            </a:extLst>
          </p:cNvPr>
          <p:cNvSpPr txBox="1"/>
          <p:nvPr/>
        </p:nvSpPr>
        <p:spPr>
          <a:xfrm>
            <a:off x="311150" y="3976349"/>
            <a:ext cx="6096000" cy="523220"/>
          </a:xfrm>
          <a:prstGeom prst="rect">
            <a:avLst/>
          </a:prstGeom>
          <a:noFill/>
        </p:spPr>
        <p:txBody>
          <a:bodyPr wrap="square">
            <a:spAutoFit/>
          </a:bodyPr>
          <a:lstStyle/>
          <a:p>
            <a:r>
              <a:rPr lang="en-US" sz="2800" dirty="0"/>
              <a:t>Disease Diagnosis</a:t>
            </a:r>
          </a:p>
        </p:txBody>
      </p:sp>
    </p:spTree>
    <p:extLst>
      <p:ext uri="{BB962C8B-B14F-4D97-AF65-F5344CB8AC3E}">
        <p14:creationId xmlns:p14="http://schemas.microsoft.com/office/powerpoint/2010/main" val="47899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SVADSTI FALL 2022</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11" name="Date Placeholder 3">
            <a:extLst>
              <a:ext uri="{FF2B5EF4-FFF2-40B4-BE49-F238E27FC236}">
                <a16:creationId xmlns:a16="http://schemas.microsoft.com/office/drawing/2014/main" id="{0BEE0BFA-7A9F-5407-D709-69A175F9C54C}"/>
              </a:ext>
            </a:extLst>
          </p:cNvPr>
          <p:cNvSpPr>
            <a:spLocks noGrp="1"/>
          </p:cNvSpPr>
          <p:nvPr>
            <p:ph type="dt" sz="half" idx="10"/>
          </p:nvPr>
        </p:nvSpPr>
        <p:spPr>
          <a:xfrm>
            <a:off x="550863" y="6507212"/>
            <a:ext cx="2628900" cy="153888"/>
          </a:xfrm>
        </p:spPr>
        <p:txBody>
          <a:bodyPr/>
          <a:lstStyle/>
          <a:p>
            <a:r>
              <a:rPr lang="en-US" dirty="0"/>
              <a:t>Thursday, September 29,  2, 2022</a:t>
            </a:r>
          </a:p>
        </p:txBody>
      </p:sp>
      <p:pic>
        <p:nvPicPr>
          <p:cNvPr id="3" name="Picture 2" descr="A picture containing diagram&#10;&#10;Description automatically generated">
            <a:extLst>
              <a:ext uri="{FF2B5EF4-FFF2-40B4-BE49-F238E27FC236}">
                <a16:creationId xmlns:a16="http://schemas.microsoft.com/office/drawing/2014/main" id="{659244C4-0048-DDA8-1613-CC811E880CB1}"/>
              </a:ext>
            </a:extLst>
          </p:cNvPr>
          <p:cNvPicPr>
            <a:picLocks noChangeAspect="1"/>
          </p:cNvPicPr>
          <p:nvPr/>
        </p:nvPicPr>
        <p:blipFill>
          <a:blip r:embed="rId3"/>
          <a:stretch>
            <a:fillRect/>
          </a:stretch>
        </p:blipFill>
        <p:spPr>
          <a:xfrm>
            <a:off x="845575" y="324465"/>
            <a:ext cx="10530348" cy="6007510"/>
          </a:xfrm>
          <a:prstGeom prst="rect">
            <a:avLst/>
          </a:prstGeom>
        </p:spPr>
      </p:pic>
    </p:spTree>
    <p:extLst>
      <p:ext uri="{BB962C8B-B14F-4D97-AF65-F5344CB8AC3E}">
        <p14:creationId xmlns:p14="http://schemas.microsoft.com/office/powerpoint/2010/main" val="185649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SVADSTI FALL 2022</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11" name="Date Placeholder 3">
            <a:extLst>
              <a:ext uri="{FF2B5EF4-FFF2-40B4-BE49-F238E27FC236}">
                <a16:creationId xmlns:a16="http://schemas.microsoft.com/office/drawing/2014/main" id="{0BEE0BFA-7A9F-5407-D709-69A175F9C54C}"/>
              </a:ext>
            </a:extLst>
          </p:cNvPr>
          <p:cNvSpPr>
            <a:spLocks noGrp="1"/>
          </p:cNvSpPr>
          <p:nvPr>
            <p:ph type="dt" sz="half" idx="10"/>
          </p:nvPr>
        </p:nvSpPr>
        <p:spPr>
          <a:xfrm>
            <a:off x="550863" y="6507212"/>
            <a:ext cx="2628900" cy="153888"/>
          </a:xfrm>
        </p:spPr>
        <p:txBody>
          <a:bodyPr/>
          <a:lstStyle/>
          <a:p>
            <a:r>
              <a:rPr lang="en-US" dirty="0"/>
              <a:t>Thursday, September 29,  2, 2022</a:t>
            </a:r>
          </a:p>
        </p:txBody>
      </p:sp>
      <p:pic>
        <p:nvPicPr>
          <p:cNvPr id="3" name="Picture 2" descr="Diagram">
            <a:extLst>
              <a:ext uri="{FF2B5EF4-FFF2-40B4-BE49-F238E27FC236}">
                <a16:creationId xmlns:a16="http://schemas.microsoft.com/office/drawing/2014/main" id="{EEF3001E-34D7-57C7-B2F2-C2F4A9780C7D}"/>
              </a:ext>
            </a:extLst>
          </p:cNvPr>
          <p:cNvPicPr>
            <a:picLocks noChangeAspect="1"/>
          </p:cNvPicPr>
          <p:nvPr/>
        </p:nvPicPr>
        <p:blipFill>
          <a:blip r:embed="rId3"/>
          <a:stretch>
            <a:fillRect/>
          </a:stretch>
        </p:blipFill>
        <p:spPr>
          <a:xfrm>
            <a:off x="1116798" y="432619"/>
            <a:ext cx="9958404" cy="5879692"/>
          </a:xfrm>
          <a:prstGeom prst="rect">
            <a:avLst/>
          </a:prstGeom>
        </p:spPr>
      </p:pic>
    </p:spTree>
    <p:extLst>
      <p:ext uri="{BB962C8B-B14F-4D97-AF65-F5344CB8AC3E}">
        <p14:creationId xmlns:p14="http://schemas.microsoft.com/office/powerpoint/2010/main" val="334618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SVADSTI FALL 2022</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11" name="Date Placeholder 3">
            <a:extLst>
              <a:ext uri="{FF2B5EF4-FFF2-40B4-BE49-F238E27FC236}">
                <a16:creationId xmlns:a16="http://schemas.microsoft.com/office/drawing/2014/main" id="{0BEE0BFA-7A9F-5407-D709-69A175F9C54C}"/>
              </a:ext>
            </a:extLst>
          </p:cNvPr>
          <p:cNvSpPr>
            <a:spLocks noGrp="1"/>
          </p:cNvSpPr>
          <p:nvPr>
            <p:ph type="dt" sz="half" idx="10"/>
          </p:nvPr>
        </p:nvSpPr>
        <p:spPr>
          <a:xfrm>
            <a:off x="550863" y="6507212"/>
            <a:ext cx="2628900" cy="153888"/>
          </a:xfrm>
        </p:spPr>
        <p:txBody>
          <a:bodyPr/>
          <a:lstStyle/>
          <a:p>
            <a:r>
              <a:rPr lang="en-US" dirty="0"/>
              <a:t>Thursday, September 29,  2, 2022</a:t>
            </a:r>
          </a:p>
        </p:txBody>
      </p:sp>
      <p:pic>
        <p:nvPicPr>
          <p:cNvPr id="3" name="Picture 2" descr="Chart&#10;&#10;Description automatically generated with medium confidence">
            <a:extLst>
              <a:ext uri="{FF2B5EF4-FFF2-40B4-BE49-F238E27FC236}">
                <a16:creationId xmlns:a16="http://schemas.microsoft.com/office/drawing/2014/main" id="{FFBFD3EE-51E9-C852-A25D-011C929CA0E4}"/>
              </a:ext>
            </a:extLst>
          </p:cNvPr>
          <p:cNvPicPr>
            <a:picLocks noChangeAspect="1"/>
          </p:cNvPicPr>
          <p:nvPr/>
        </p:nvPicPr>
        <p:blipFill>
          <a:blip r:embed="rId3"/>
          <a:stretch>
            <a:fillRect/>
          </a:stretch>
        </p:blipFill>
        <p:spPr>
          <a:xfrm>
            <a:off x="808458" y="442452"/>
            <a:ext cx="10575084" cy="6064760"/>
          </a:xfrm>
          <a:prstGeom prst="rect">
            <a:avLst/>
          </a:prstGeom>
        </p:spPr>
      </p:pic>
    </p:spTree>
    <p:extLst>
      <p:ext uri="{BB962C8B-B14F-4D97-AF65-F5344CB8AC3E}">
        <p14:creationId xmlns:p14="http://schemas.microsoft.com/office/powerpoint/2010/main" val="2064582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SVADSTI FALL 2022</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11" name="Date Placeholder 3">
            <a:extLst>
              <a:ext uri="{FF2B5EF4-FFF2-40B4-BE49-F238E27FC236}">
                <a16:creationId xmlns:a16="http://schemas.microsoft.com/office/drawing/2014/main" id="{0BEE0BFA-7A9F-5407-D709-69A175F9C54C}"/>
              </a:ext>
            </a:extLst>
          </p:cNvPr>
          <p:cNvSpPr>
            <a:spLocks noGrp="1"/>
          </p:cNvSpPr>
          <p:nvPr>
            <p:ph type="dt" sz="half" idx="10"/>
          </p:nvPr>
        </p:nvSpPr>
        <p:spPr>
          <a:xfrm>
            <a:off x="550863" y="6507212"/>
            <a:ext cx="2628900" cy="153888"/>
          </a:xfrm>
        </p:spPr>
        <p:txBody>
          <a:bodyPr/>
          <a:lstStyle/>
          <a:p>
            <a:r>
              <a:rPr lang="en-US" dirty="0"/>
              <a:t>Thursday, September 29,  2, 2022</a:t>
            </a:r>
          </a:p>
        </p:txBody>
      </p:sp>
      <p:pic>
        <p:nvPicPr>
          <p:cNvPr id="7" name="Picture 6" descr="Diagram">
            <a:extLst>
              <a:ext uri="{FF2B5EF4-FFF2-40B4-BE49-F238E27FC236}">
                <a16:creationId xmlns:a16="http://schemas.microsoft.com/office/drawing/2014/main" id="{D239E9E8-11B8-0A05-8AD8-FE38593BAEFF}"/>
              </a:ext>
            </a:extLst>
          </p:cNvPr>
          <p:cNvPicPr>
            <a:picLocks noChangeAspect="1"/>
          </p:cNvPicPr>
          <p:nvPr/>
        </p:nvPicPr>
        <p:blipFill>
          <a:blip r:embed="rId3"/>
          <a:stretch>
            <a:fillRect/>
          </a:stretch>
        </p:blipFill>
        <p:spPr>
          <a:xfrm>
            <a:off x="835742" y="750125"/>
            <a:ext cx="10609006" cy="5357749"/>
          </a:xfrm>
          <a:prstGeom prst="rect">
            <a:avLst/>
          </a:prstGeom>
        </p:spPr>
      </p:pic>
    </p:spTree>
    <p:extLst>
      <p:ext uri="{BB962C8B-B14F-4D97-AF65-F5344CB8AC3E}">
        <p14:creationId xmlns:p14="http://schemas.microsoft.com/office/powerpoint/2010/main" val="2798031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SVADSTI FALL 2022</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11" name="Date Placeholder 3">
            <a:extLst>
              <a:ext uri="{FF2B5EF4-FFF2-40B4-BE49-F238E27FC236}">
                <a16:creationId xmlns:a16="http://schemas.microsoft.com/office/drawing/2014/main" id="{0BEE0BFA-7A9F-5407-D709-69A175F9C54C}"/>
              </a:ext>
            </a:extLst>
          </p:cNvPr>
          <p:cNvSpPr>
            <a:spLocks noGrp="1"/>
          </p:cNvSpPr>
          <p:nvPr>
            <p:ph type="dt" sz="half" idx="10"/>
          </p:nvPr>
        </p:nvSpPr>
        <p:spPr>
          <a:xfrm>
            <a:off x="550863" y="6507212"/>
            <a:ext cx="2628900" cy="153888"/>
          </a:xfrm>
        </p:spPr>
        <p:txBody>
          <a:bodyPr/>
          <a:lstStyle/>
          <a:p>
            <a:r>
              <a:rPr lang="en-US" dirty="0"/>
              <a:t>Thursday, September 29,  2, 2022</a:t>
            </a:r>
          </a:p>
        </p:txBody>
      </p:sp>
      <p:pic>
        <p:nvPicPr>
          <p:cNvPr id="3" name="Picture 2" descr="Chart&#10;&#10;Description automatically generated with medium confidence">
            <a:extLst>
              <a:ext uri="{FF2B5EF4-FFF2-40B4-BE49-F238E27FC236}">
                <a16:creationId xmlns:a16="http://schemas.microsoft.com/office/drawing/2014/main" id="{FFBFD3EE-51E9-C852-A25D-011C929CA0E4}"/>
              </a:ext>
            </a:extLst>
          </p:cNvPr>
          <p:cNvPicPr>
            <a:picLocks noChangeAspect="1"/>
          </p:cNvPicPr>
          <p:nvPr/>
        </p:nvPicPr>
        <p:blipFill>
          <a:blip r:embed="rId3"/>
          <a:stretch>
            <a:fillRect/>
          </a:stretch>
        </p:blipFill>
        <p:spPr>
          <a:xfrm>
            <a:off x="808458" y="442452"/>
            <a:ext cx="10575084" cy="6064760"/>
          </a:xfrm>
          <a:prstGeom prst="rect">
            <a:avLst/>
          </a:prstGeom>
        </p:spPr>
      </p:pic>
    </p:spTree>
    <p:extLst>
      <p:ext uri="{BB962C8B-B14F-4D97-AF65-F5344CB8AC3E}">
        <p14:creationId xmlns:p14="http://schemas.microsoft.com/office/powerpoint/2010/main" val="738106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FB37-8A56-66CC-81AC-AB6E7F445626}"/>
              </a:ext>
            </a:extLst>
          </p:cNvPr>
          <p:cNvSpPr>
            <a:spLocks noGrp="1"/>
          </p:cNvSpPr>
          <p:nvPr>
            <p:ph type="title"/>
          </p:nvPr>
        </p:nvSpPr>
        <p:spPr/>
        <p:txBody>
          <a:bodyPr/>
          <a:lstStyle/>
          <a:p>
            <a:r>
              <a:rPr lang="en-US" dirty="0"/>
              <a:t>MODEL EVALUATION</a:t>
            </a:r>
          </a:p>
        </p:txBody>
      </p:sp>
      <p:sp>
        <p:nvSpPr>
          <p:cNvPr id="4" name="Date Placeholder 3">
            <a:extLst>
              <a:ext uri="{FF2B5EF4-FFF2-40B4-BE49-F238E27FC236}">
                <a16:creationId xmlns:a16="http://schemas.microsoft.com/office/drawing/2014/main" id="{0AECD63D-5B85-2DCA-3D3B-CD2D5933847C}"/>
              </a:ext>
            </a:extLst>
          </p:cNvPr>
          <p:cNvSpPr>
            <a:spLocks noGrp="1"/>
          </p:cNvSpPr>
          <p:nvPr>
            <p:ph type="dt" sz="half" idx="10"/>
          </p:nvPr>
        </p:nvSpPr>
        <p:spPr/>
        <p:txBody>
          <a:bodyPr/>
          <a:lstStyle/>
          <a:p>
            <a:r>
              <a:rPr lang="en-US" dirty="0"/>
              <a:t>Thursday, September 29, 2022</a:t>
            </a:r>
          </a:p>
        </p:txBody>
      </p:sp>
      <p:sp>
        <p:nvSpPr>
          <p:cNvPr id="5" name="Footer Placeholder 4">
            <a:extLst>
              <a:ext uri="{FF2B5EF4-FFF2-40B4-BE49-F238E27FC236}">
                <a16:creationId xmlns:a16="http://schemas.microsoft.com/office/drawing/2014/main" id="{6769E58D-063A-6B7E-9DA5-9C011C954F3B}"/>
              </a:ext>
            </a:extLst>
          </p:cNvPr>
          <p:cNvSpPr>
            <a:spLocks noGrp="1"/>
          </p:cNvSpPr>
          <p:nvPr>
            <p:ph type="ftr" sz="quarter" idx="11"/>
          </p:nvPr>
        </p:nvSpPr>
        <p:spPr/>
        <p:txBody>
          <a:bodyPr/>
          <a:lstStyle/>
          <a:p>
            <a:r>
              <a:rPr lang="en-US" dirty="0"/>
              <a:t>SVADSTI FALL 2022</a:t>
            </a:r>
          </a:p>
        </p:txBody>
      </p:sp>
      <p:sp>
        <p:nvSpPr>
          <p:cNvPr id="6" name="Slide Number Placeholder 5">
            <a:extLst>
              <a:ext uri="{FF2B5EF4-FFF2-40B4-BE49-F238E27FC236}">
                <a16:creationId xmlns:a16="http://schemas.microsoft.com/office/drawing/2014/main" id="{E544144B-26CD-5EB2-A123-1BBFC50C431D}"/>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9" name="TextBox 8">
            <a:extLst>
              <a:ext uri="{FF2B5EF4-FFF2-40B4-BE49-F238E27FC236}">
                <a16:creationId xmlns:a16="http://schemas.microsoft.com/office/drawing/2014/main" id="{F01CB8F3-D7FE-D7F3-88DD-6A4B5B51FFB9}"/>
              </a:ext>
            </a:extLst>
          </p:cNvPr>
          <p:cNvSpPr txBox="1"/>
          <p:nvPr/>
        </p:nvSpPr>
        <p:spPr>
          <a:xfrm>
            <a:off x="1020725" y="2009552"/>
            <a:ext cx="10877108" cy="2062103"/>
          </a:xfrm>
          <a:prstGeom prst="rect">
            <a:avLst/>
          </a:prstGeom>
          <a:noFill/>
        </p:spPr>
        <p:txBody>
          <a:bodyPr wrap="square" rtlCol="0">
            <a:spAutoFit/>
          </a:bodyPr>
          <a:lstStyle/>
          <a:p>
            <a:pPr marL="285750" indent="-285750">
              <a:buFont typeface="Wingdings" panose="05000000000000000000" pitchFamily="2" charset="2"/>
              <a:buChar char="v"/>
            </a:pPr>
            <a:r>
              <a:rPr lang="en-US" sz="3200" b="1" dirty="0"/>
              <a:t>After you train a </a:t>
            </a:r>
            <a:r>
              <a:rPr lang="en-US" sz="3200" b="1" dirty="0">
                <a:solidFill>
                  <a:srgbClr val="FFC000"/>
                </a:solidFill>
              </a:rPr>
              <a:t>logistic regression model </a:t>
            </a:r>
            <a:r>
              <a:rPr lang="en-US" sz="3200" b="1" dirty="0"/>
              <a:t>on some training data, you will evaluate your model’s performance on some test data. </a:t>
            </a:r>
          </a:p>
          <a:p>
            <a:endParaRPr lang="en-US" sz="3200" b="1" dirty="0"/>
          </a:p>
        </p:txBody>
      </p:sp>
      <p:sp>
        <p:nvSpPr>
          <p:cNvPr id="11" name="TextBox 10">
            <a:extLst>
              <a:ext uri="{FF2B5EF4-FFF2-40B4-BE49-F238E27FC236}">
                <a16:creationId xmlns:a16="http://schemas.microsoft.com/office/drawing/2014/main" id="{995FEDBF-B796-870C-5802-F5C57AAB85C1}"/>
              </a:ext>
            </a:extLst>
          </p:cNvPr>
          <p:cNvSpPr txBox="1"/>
          <p:nvPr/>
        </p:nvSpPr>
        <p:spPr>
          <a:xfrm>
            <a:off x="1156290" y="3748489"/>
            <a:ext cx="10316240" cy="1077218"/>
          </a:xfrm>
          <a:prstGeom prst="rect">
            <a:avLst/>
          </a:prstGeom>
          <a:noFill/>
        </p:spPr>
        <p:txBody>
          <a:bodyPr wrap="square">
            <a:spAutoFit/>
          </a:bodyPr>
          <a:lstStyle/>
          <a:p>
            <a:pPr marL="285750" indent="-285750">
              <a:buFont typeface="Wingdings" panose="05000000000000000000" pitchFamily="2" charset="2"/>
              <a:buChar char="v"/>
            </a:pPr>
            <a:r>
              <a:rPr lang="en-US" sz="3200" b="1" dirty="0"/>
              <a:t>You can use a </a:t>
            </a:r>
            <a:r>
              <a:rPr lang="en-US" sz="3200" b="1" dirty="0">
                <a:solidFill>
                  <a:srgbClr val="FFC000"/>
                </a:solidFill>
              </a:rPr>
              <a:t>confusion matrix </a:t>
            </a:r>
            <a:r>
              <a:rPr lang="en-US" sz="3200" b="1" dirty="0"/>
              <a:t>to evaluate classification models</a:t>
            </a:r>
          </a:p>
        </p:txBody>
      </p:sp>
    </p:spTree>
    <p:extLst>
      <p:ext uri="{BB962C8B-B14F-4D97-AF65-F5344CB8AC3E}">
        <p14:creationId xmlns:p14="http://schemas.microsoft.com/office/powerpoint/2010/main" val="425589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{CFA814F9-6FCD-48E5-8F61-C2CF6901BFC2}tf33713516_win32</Template>
  <TotalTime>8199</TotalTime>
  <Words>1336</Words>
  <Application>Microsoft Office PowerPoint</Application>
  <PresentationFormat>Widescreen</PresentationFormat>
  <Paragraphs>209</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Gill Sans MT</vt:lpstr>
      <vt:lpstr>Verdana</vt:lpstr>
      <vt:lpstr>Walbaum Display</vt:lpstr>
      <vt:lpstr>Wingdings</vt:lpstr>
      <vt:lpstr>3DFloatVTI</vt:lpstr>
      <vt:lpstr>Logistic Model</vt:lpstr>
      <vt:lpstr>Background</vt:lpstr>
      <vt:lpstr>Background</vt:lpstr>
      <vt:lpstr>PowerPoint Presentation</vt:lpstr>
      <vt:lpstr>PowerPoint Presentation</vt:lpstr>
      <vt:lpstr>PowerPoint Presentation</vt:lpstr>
      <vt:lpstr>PowerPoint Presentation</vt:lpstr>
      <vt:lpstr>PowerPoint Presentation</vt:lpstr>
      <vt:lpstr>MODEL EVALUATION</vt:lpstr>
      <vt:lpstr>MODEL EVALUATION</vt:lpstr>
      <vt:lpstr>MODEL EVALUATION</vt:lpstr>
      <vt:lpstr>MODEL EVALUATION</vt:lpstr>
      <vt:lpstr>MODEL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Preprocessing</dc:title>
  <dc:creator>Doumbia, Moussa</dc:creator>
  <cp:lastModifiedBy>Doumbia, Moussa</cp:lastModifiedBy>
  <cp:revision>8</cp:revision>
  <dcterms:created xsi:type="dcterms:W3CDTF">2022-09-23T20:25:59Z</dcterms:created>
  <dcterms:modified xsi:type="dcterms:W3CDTF">2022-09-29T13:05:13Z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